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heme/themeOverride1.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256" r:id="rId2"/>
    <p:sldId id="257" r:id="rId3"/>
    <p:sldId id="331" r:id="rId4"/>
    <p:sldId id="309" r:id="rId5"/>
    <p:sldId id="339" r:id="rId6"/>
    <p:sldId id="346" r:id="rId7"/>
    <p:sldId id="343" r:id="rId8"/>
    <p:sldId id="345" r:id="rId9"/>
    <p:sldId id="387" r:id="rId10"/>
    <p:sldId id="281" r:id="rId11"/>
    <p:sldId id="351" r:id="rId12"/>
    <p:sldId id="335" r:id="rId13"/>
    <p:sldId id="352" r:id="rId14"/>
    <p:sldId id="353" r:id="rId15"/>
    <p:sldId id="354" r:id="rId16"/>
    <p:sldId id="355" r:id="rId17"/>
    <p:sldId id="356" r:id="rId18"/>
    <p:sldId id="357" r:id="rId19"/>
    <p:sldId id="358" r:id="rId20"/>
    <p:sldId id="359" r:id="rId21"/>
    <p:sldId id="360" r:id="rId22"/>
    <p:sldId id="361" r:id="rId23"/>
    <p:sldId id="365" r:id="rId24"/>
    <p:sldId id="362" r:id="rId25"/>
    <p:sldId id="280" r:id="rId26"/>
    <p:sldId id="394" r:id="rId27"/>
    <p:sldId id="395" r:id="rId28"/>
    <p:sldId id="396" r:id="rId29"/>
    <p:sldId id="373" r:id="rId30"/>
    <p:sldId id="375" r:id="rId31"/>
    <p:sldId id="376" r:id="rId32"/>
    <p:sldId id="377" r:id="rId33"/>
    <p:sldId id="392" r:id="rId34"/>
    <p:sldId id="342" r:id="rId35"/>
    <p:sldId id="388" r:id="rId36"/>
    <p:sldId id="317" r:id="rId37"/>
    <p:sldId id="321" r:id="rId38"/>
    <p:sldId id="341" r:id="rId39"/>
    <p:sldId id="386" r:id="rId40"/>
    <p:sldId id="313" r:id="rId41"/>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3919" autoAdjust="0"/>
  </p:normalViewPr>
  <p:slideViewPr>
    <p:cSldViewPr snapToGrid="0">
      <p:cViewPr varScale="1">
        <p:scale>
          <a:sx n="93" d="100"/>
          <a:sy n="93" d="100"/>
        </p:scale>
        <p:origin x="127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BF93138E-BE3B-48C2-8E87-F1CB1AD299E8}" type="datetimeFigureOut">
              <a:rPr lang="en-GB" smtClean="0"/>
              <a:t>07/08/2019</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7203BF34-F5F2-4E61-A18E-FB24071A2317}" type="slidenum">
              <a:rPr lang="en-GB" smtClean="0"/>
              <a:t>‹#›</a:t>
            </a:fld>
            <a:endParaRPr lang="en-GB"/>
          </a:p>
        </p:txBody>
      </p:sp>
    </p:spTree>
    <p:extLst>
      <p:ext uri="{BB962C8B-B14F-4D97-AF65-F5344CB8AC3E}">
        <p14:creationId xmlns:p14="http://schemas.microsoft.com/office/powerpoint/2010/main" val="8662013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1FD2467-1205-41C6-8386-291699B1CE46}" type="datetimeFigureOut">
              <a:rPr lang="en-GB" smtClean="0"/>
              <a:t>07/08/2019</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09AEA1D6-626B-4199-BE09-C35C2BB30A2D}" type="slidenum">
              <a:rPr lang="en-GB" smtClean="0"/>
              <a:t>‹#›</a:t>
            </a:fld>
            <a:endParaRPr lang="en-GB"/>
          </a:p>
        </p:txBody>
      </p:sp>
    </p:spTree>
    <p:extLst>
      <p:ext uri="{BB962C8B-B14F-4D97-AF65-F5344CB8AC3E}">
        <p14:creationId xmlns:p14="http://schemas.microsoft.com/office/powerpoint/2010/main" val="2370707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thinklocalactpersonal.org.uk/Browse/Informationandadvice/CareandSupportJargonBuster/#Abuse"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INTRODUCE YOURSELF!!</a:t>
            </a:r>
          </a:p>
        </p:txBody>
      </p:sp>
      <p:sp>
        <p:nvSpPr>
          <p:cNvPr id="4" name="Slide Number Placeholder 3"/>
          <p:cNvSpPr>
            <a:spLocks noGrp="1"/>
          </p:cNvSpPr>
          <p:nvPr>
            <p:ph type="sldNum" sz="quarter" idx="10"/>
          </p:nvPr>
        </p:nvSpPr>
        <p:spPr/>
        <p:txBody>
          <a:bodyPr/>
          <a:lstStyle/>
          <a:p>
            <a:fld id="{09AEA1D6-626B-4199-BE09-C35C2BB30A2D}" type="slidenum">
              <a:rPr lang="en-GB" smtClean="0"/>
              <a:t>1</a:t>
            </a:fld>
            <a:endParaRPr lang="en-GB"/>
          </a:p>
        </p:txBody>
      </p:sp>
    </p:spTree>
    <p:extLst>
      <p:ext uri="{BB962C8B-B14F-4D97-AF65-F5344CB8AC3E}">
        <p14:creationId xmlns:p14="http://schemas.microsoft.com/office/powerpoint/2010/main" val="15288188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DF2B2B7B-64CC-4023-B87F-A645352430D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3C7AA5C-0B33-43A9-8A04-25BCC907D6C1}" type="slidenum">
              <a:rPr lang="en-GB" altLang="en-US"/>
              <a:pPr>
                <a:spcBef>
                  <a:spcPct val="0"/>
                </a:spcBef>
              </a:pPr>
              <a:t>10</a:t>
            </a:fld>
            <a:endParaRPr lang="en-GB" altLang="en-US"/>
          </a:p>
        </p:txBody>
      </p:sp>
      <p:sp>
        <p:nvSpPr>
          <p:cNvPr id="19459" name="Rectangle 7">
            <a:extLst>
              <a:ext uri="{FF2B5EF4-FFF2-40B4-BE49-F238E27FC236}">
                <a16:creationId xmlns:a16="http://schemas.microsoft.com/office/drawing/2014/main" id="{1E7535F2-2529-4D30-ABC0-CF043FDAE1B6}"/>
              </a:ext>
            </a:extLst>
          </p:cNvPr>
          <p:cNvSpPr txBox="1">
            <a:spLocks noGrp="1" noChangeArrowheads="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4C3563E6-D262-43E5-A6A1-6C39E4F1612E}" type="slidenum">
              <a:rPr lang="en-GB" altLang="en-US"/>
              <a:pPr algn="r" eaLnBrk="1" hangingPunct="1">
                <a:spcBef>
                  <a:spcPct val="0"/>
                </a:spcBef>
              </a:pPr>
              <a:t>10</a:t>
            </a:fld>
            <a:endParaRPr lang="en-GB" altLang="en-US"/>
          </a:p>
        </p:txBody>
      </p:sp>
      <p:sp>
        <p:nvSpPr>
          <p:cNvPr id="19460" name="Rectangle 2">
            <a:extLst>
              <a:ext uri="{FF2B5EF4-FFF2-40B4-BE49-F238E27FC236}">
                <a16:creationId xmlns:a16="http://schemas.microsoft.com/office/drawing/2014/main" id="{0D68E95B-5012-4F1F-8A75-9ADC0E4C8C72}"/>
              </a:ext>
            </a:extLst>
          </p:cNvPr>
          <p:cNvSpPr>
            <a:spLocks noGrp="1" noRot="1" noChangeAspect="1" noChangeArrowheads="1" noTextEdit="1"/>
          </p:cNvSpPr>
          <p:nvPr>
            <p:ph type="sldImg"/>
          </p:nvPr>
        </p:nvSpPr>
        <p:spPr>
          <a:xfrm>
            <a:off x="90488" y="744538"/>
            <a:ext cx="6616700" cy="3722687"/>
          </a:xfrm>
          <a:ln/>
        </p:spPr>
      </p:sp>
      <p:sp>
        <p:nvSpPr>
          <p:cNvPr id="19461" name="Rectangle 3">
            <a:extLst>
              <a:ext uri="{FF2B5EF4-FFF2-40B4-BE49-F238E27FC236}">
                <a16:creationId xmlns:a16="http://schemas.microsoft.com/office/drawing/2014/main" id="{F72C876B-6D46-413D-80D7-FBCF0127425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z="1400" dirty="0">
                <a:latin typeface="Arial" panose="020B0604020202020204" pitchFamily="34" charset="0"/>
              </a:rPr>
              <a:t>A3 sheet</a:t>
            </a:r>
          </a:p>
          <a:p>
            <a:endParaRPr lang="en-GB" altLang="en-US" sz="1400" dirty="0">
              <a:latin typeface="Arial" panose="020B0604020202020204" pitchFamily="34" charset="0"/>
            </a:endParaRPr>
          </a:p>
          <a:p>
            <a:r>
              <a:rPr lang="en-GB" altLang="en-US" sz="1400" dirty="0">
                <a:latin typeface="Arial" panose="020B0604020202020204" pitchFamily="34" charset="0"/>
              </a:rPr>
              <a:t>Give statement bundles containing the small scenarios. Ask each table to decide in their opinion which amount to abuse/ not abuse/ unsure</a:t>
            </a:r>
          </a:p>
          <a:p>
            <a:endParaRPr lang="en-GB" altLang="en-US" sz="1400" dirty="0">
              <a:latin typeface="Arial" panose="020B0604020202020204" pitchFamily="34" charset="0"/>
            </a:endParaRPr>
          </a:p>
          <a:p>
            <a:r>
              <a:rPr lang="en-GB" altLang="en-US" sz="1400" dirty="0">
                <a:latin typeface="Arial" panose="020B0604020202020204" pitchFamily="34" charset="0"/>
              </a:rPr>
              <a:t>Ask the groups to discuss all of the statements and bring two of them back to the whole group that have caused the most controversy. The group will tell about their discussions and then everyone will discuss these two scenarios. </a:t>
            </a:r>
          </a:p>
          <a:p>
            <a:endParaRPr lang="en-GB" altLang="en-US" sz="1400" dirty="0">
              <a:latin typeface="Arial" panose="020B0604020202020204" pitchFamily="34" charset="0"/>
            </a:endParaRPr>
          </a:p>
          <a:p>
            <a:r>
              <a:rPr lang="en-GB" altLang="en-US" sz="1400" dirty="0">
                <a:latin typeface="Arial" panose="020B0604020202020204" pitchFamily="34" charset="0"/>
              </a:rPr>
              <a:t>This exercise should emphasise the need not to jump to conclusions or make assumptions, and the need to gather further information. </a:t>
            </a:r>
          </a:p>
          <a:p>
            <a:pPr eaLnBrk="1" hangingPunct="1"/>
            <a:endParaRPr lang="en-US" altLang="en-US" dirty="0">
              <a:latin typeface="Arial" panose="020B0604020202020204" pitchFamily="34" charset="0"/>
            </a:endParaRPr>
          </a:p>
        </p:txBody>
      </p:sp>
      <p:sp>
        <p:nvSpPr>
          <p:cNvPr id="19462" name="Footer Placeholder 1">
            <a:extLst>
              <a:ext uri="{FF2B5EF4-FFF2-40B4-BE49-F238E27FC236}">
                <a16:creationId xmlns:a16="http://schemas.microsoft.com/office/drawing/2014/main" id="{567EC89B-7988-444A-9ECA-9C7FF862D2D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US" altLang="en-US"/>
              <a:t>Version Jan 2015</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GB" sz="1200" b="1" i="0" u="none" strike="noStrike" kern="1200" dirty="0">
                <a:solidFill>
                  <a:schemeClr val="tx1"/>
                </a:solidFill>
                <a:effectLst/>
                <a:latin typeface="+mn-lt"/>
                <a:ea typeface="+mn-ea"/>
                <a:cs typeface="+mn-cs"/>
                <a:hlinkClick r:id="rId3"/>
              </a:rPr>
              <a:t>Abuse</a:t>
            </a:r>
            <a:endParaRPr lang="en-GB" sz="1200" b="1" i="0" kern="1200" dirty="0">
              <a:solidFill>
                <a:schemeClr val="tx1"/>
              </a:solidFill>
              <a:effectLst/>
              <a:latin typeface="+mn-lt"/>
              <a:ea typeface="+mn-ea"/>
              <a:cs typeface="+mn-cs"/>
            </a:endParaRPr>
          </a:p>
          <a:p>
            <a:pPr fontAlgn="base"/>
            <a:r>
              <a:rPr lang="en-GB" sz="1200" b="1" i="0" kern="1200" dirty="0">
                <a:solidFill>
                  <a:schemeClr val="tx1"/>
                </a:solidFill>
                <a:effectLst/>
                <a:latin typeface="+mn-lt"/>
                <a:ea typeface="+mn-ea"/>
                <a:cs typeface="+mn-cs"/>
              </a:rPr>
              <a:t>Harm that is caused by anyone who has power over another person</a:t>
            </a:r>
            <a:r>
              <a:rPr lang="en-GB" sz="1200" b="0" i="0" kern="1200" dirty="0">
                <a:solidFill>
                  <a:schemeClr val="tx1"/>
                </a:solidFill>
                <a:effectLst/>
                <a:latin typeface="+mn-lt"/>
                <a:ea typeface="+mn-ea"/>
                <a:cs typeface="+mn-cs"/>
              </a:rPr>
              <a:t>, which may include family members, friends, unpaid carers and health or social care workers. It can take various forms, including physical harm or neglect, and verbal, emotional or sexual abuse. Adults at risk can also be the victim of financial abuse from people they trust. Abuse may be carried out by individuals or by the organisation that employs them.</a:t>
            </a:r>
          </a:p>
          <a:p>
            <a:endParaRPr lang="en-GB" i="1" dirty="0"/>
          </a:p>
          <a:p>
            <a:r>
              <a:rPr lang="en-GB" dirty="0">
                <a:hlinkClick r:id="rId3"/>
              </a:rPr>
              <a:t>https://www.thinklocalactpersonal.org.uk/Browse/Informationandadvice/CareandSupportJargonBuster/#Abuse</a:t>
            </a:r>
            <a:endParaRPr lang="en-GB" dirty="0"/>
          </a:p>
          <a:p>
            <a:endParaRPr lang="en-GB" i="1" dirty="0"/>
          </a:p>
          <a:p>
            <a:r>
              <a:rPr lang="en-GB" i="1"/>
              <a:t>- Think </a:t>
            </a:r>
            <a:r>
              <a:rPr lang="en-GB" i="1" dirty="0"/>
              <a:t>Local, Act Personal</a:t>
            </a:r>
          </a:p>
        </p:txBody>
      </p:sp>
      <p:sp>
        <p:nvSpPr>
          <p:cNvPr id="4" name="Slide Number Placeholder 3"/>
          <p:cNvSpPr>
            <a:spLocks noGrp="1"/>
          </p:cNvSpPr>
          <p:nvPr>
            <p:ph type="sldNum" sz="quarter" idx="10"/>
          </p:nvPr>
        </p:nvSpPr>
        <p:spPr/>
        <p:txBody>
          <a:bodyPr/>
          <a:lstStyle/>
          <a:p>
            <a:fld id="{09AEA1D6-626B-4199-BE09-C35C2BB30A2D}" type="slidenum">
              <a:rPr lang="en-GB" smtClean="0"/>
              <a:t>11</a:t>
            </a:fld>
            <a:endParaRPr lang="en-GB"/>
          </a:p>
        </p:txBody>
      </p:sp>
    </p:spTree>
    <p:extLst>
      <p:ext uri="{BB962C8B-B14F-4D97-AF65-F5344CB8AC3E}">
        <p14:creationId xmlns:p14="http://schemas.microsoft.com/office/powerpoint/2010/main" val="5531918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0C4B3AFA-3DD1-4C73-B8C1-EB702BFD937D}"/>
              </a:ext>
            </a:extLst>
          </p:cNvPr>
          <p:cNvSpPr>
            <a:spLocks noGrp="1" noRot="1" noChangeAspect="1" noChangeArrowheads="1" noTextEdit="1"/>
          </p:cNvSpPr>
          <p:nvPr>
            <p:ph type="sldImg"/>
          </p:nvPr>
        </p:nvSpPr>
        <p:spPr>
          <a:xfrm>
            <a:off x="90488" y="744538"/>
            <a:ext cx="6616700" cy="3722687"/>
          </a:xfrm>
          <a:ln/>
        </p:spPr>
      </p:sp>
      <p:sp>
        <p:nvSpPr>
          <p:cNvPr id="3" name="Notes Placeholder 2">
            <a:extLst>
              <a:ext uri="{FF2B5EF4-FFF2-40B4-BE49-F238E27FC236}">
                <a16:creationId xmlns:a16="http://schemas.microsoft.com/office/drawing/2014/main" id="{2E598B3D-4AB8-41BF-854F-081ABE416B70}"/>
              </a:ext>
            </a:extLst>
          </p:cNvPr>
          <p:cNvSpPr>
            <a:spLocks noGrp="1"/>
          </p:cNvSpPr>
          <p:nvPr>
            <p:ph type="body" idx="1"/>
          </p:nvPr>
        </p:nvSpPr>
        <p:spPr/>
        <p:txBody>
          <a:bodyPr/>
          <a:lstStyle/>
          <a:p>
            <a:pPr>
              <a:defRPr/>
            </a:pPr>
            <a:r>
              <a:rPr lang="en-GB" altLang="en-US" b="1" dirty="0">
                <a:solidFill>
                  <a:srgbClr val="000066"/>
                </a:solidFill>
              </a:rPr>
              <a:t>Physical Abuse</a:t>
            </a:r>
            <a:r>
              <a:rPr lang="en-GB" altLang="en-US" dirty="0">
                <a:solidFill>
                  <a:srgbClr val="000066"/>
                </a:solidFill>
              </a:rPr>
              <a:t> -Including assault, hitting, slapping, pushing, misuse of medication, restraint or inappropriate physical sanctions</a:t>
            </a:r>
          </a:p>
          <a:p>
            <a:pPr>
              <a:defRPr/>
            </a:pPr>
            <a:r>
              <a:rPr lang="en-GB" altLang="en-US" b="1" dirty="0">
                <a:solidFill>
                  <a:srgbClr val="000066"/>
                </a:solidFill>
              </a:rPr>
              <a:t>Domestic Violence</a:t>
            </a:r>
            <a:r>
              <a:rPr lang="en-GB" altLang="en-US" dirty="0">
                <a:solidFill>
                  <a:srgbClr val="000066"/>
                </a:solidFill>
              </a:rPr>
              <a:t> - Including psychological, physical, sexual, financial, emotional abuse; so called ‘honour 'based violence.</a:t>
            </a:r>
          </a:p>
          <a:p>
            <a:pPr>
              <a:defRPr/>
            </a:pPr>
            <a:r>
              <a:rPr lang="en-GB" altLang="en-US" b="1" dirty="0">
                <a:solidFill>
                  <a:srgbClr val="000066"/>
                </a:solidFill>
              </a:rPr>
              <a:t>Sexual Abuse</a:t>
            </a:r>
            <a:r>
              <a:rPr lang="en-GB" altLang="en-US" dirty="0">
                <a:solidFill>
                  <a:srgbClr val="000066"/>
                </a:solidFill>
              </a:rPr>
              <a:t> - Including rape, indecent exposure, sexual harassment, inappropriate looking or touching, sexual teasing or innuendo, sexual photography, subjection to pornography or witnessing sexual acts, indecent exposure and sexual assault or sexual acts to which the adult has not consented or was pressured into consenting.</a:t>
            </a:r>
          </a:p>
          <a:p>
            <a:pPr>
              <a:defRPr/>
            </a:pPr>
            <a:r>
              <a:rPr lang="en-GB" altLang="en-US" b="1" dirty="0">
                <a:solidFill>
                  <a:srgbClr val="000066"/>
                </a:solidFill>
              </a:rPr>
              <a:t>Psychological Abuse</a:t>
            </a:r>
            <a:r>
              <a:rPr lang="en-GB" altLang="en-US" dirty="0">
                <a:solidFill>
                  <a:srgbClr val="000066"/>
                </a:solidFill>
              </a:rPr>
              <a:t> - Including emotional abuse, threats of harm or abandonment, deprivation of contact, humiliation, blaming, controlling, intimidation, coercion, harassment, verbal abuse, cyber bullying, isolation or unreasonable and unjustified withdrawal of services or supportive networks.</a:t>
            </a:r>
          </a:p>
          <a:p>
            <a:pPr>
              <a:defRPr/>
            </a:pPr>
            <a:r>
              <a:rPr lang="en-GB" altLang="en-US" b="1" dirty="0">
                <a:solidFill>
                  <a:srgbClr val="000066"/>
                </a:solidFill>
              </a:rPr>
              <a:t>Financial or material abuse</a:t>
            </a:r>
            <a:r>
              <a:rPr lang="en-GB" altLang="en-US" dirty="0">
                <a:solidFill>
                  <a:srgbClr val="000066"/>
                </a:solidFill>
              </a:rPr>
              <a:t> - Including theft, fraud, internet scamming, coercion in relation to an adult’s financial affairs or arrangements, including in connection with wills, property or inheritance or financial transactions, or the misuse or misappropriation of property, possessions or benefits</a:t>
            </a:r>
          </a:p>
          <a:p>
            <a:pPr>
              <a:defRPr/>
            </a:pPr>
            <a:r>
              <a:rPr lang="en-GB" altLang="en-US" b="1" dirty="0">
                <a:solidFill>
                  <a:srgbClr val="000066"/>
                </a:solidFill>
              </a:rPr>
              <a:t>Modern slavery</a:t>
            </a:r>
            <a:r>
              <a:rPr lang="en-GB" altLang="en-US" dirty="0">
                <a:solidFill>
                  <a:srgbClr val="000066"/>
                </a:solidFill>
              </a:rPr>
              <a:t> - encompasses slavery, human trafficking, forced labour and domestic servitude. Traffickers and slave masters use whatever means they have at their disposal to coerce, deceive and force individuals into a life of abuse, servitude and inhumane treatment.</a:t>
            </a:r>
          </a:p>
          <a:p>
            <a:pPr>
              <a:defRPr/>
            </a:pPr>
            <a:r>
              <a:rPr lang="en-GB" altLang="en-US" b="1" dirty="0">
                <a:solidFill>
                  <a:srgbClr val="000066"/>
                </a:solidFill>
              </a:rPr>
              <a:t>Discriminatory abuse</a:t>
            </a:r>
            <a:r>
              <a:rPr lang="en-GB" altLang="en-US" dirty="0">
                <a:solidFill>
                  <a:srgbClr val="000066"/>
                </a:solidFill>
              </a:rPr>
              <a:t> - Including forms of harassment, slurs or similar treatment; because of race, gender and gender identity, age, disability, sexual orientation or religion.</a:t>
            </a:r>
          </a:p>
          <a:p>
            <a:pPr>
              <a:defRPr/>
            </a:pPr>
            <a:r>
              <a:rPr lang="en-GB" altLang="en-US" b="1" dirty="0">
                <a:solidFill>
                  <a:srgbClr val="000066"/>
                </a:solidFill>
              </a:rPr>
              <a:t>Organisational abuse</a:t>
            </a:r>
            <a:r>
              <a:rPr lang="en-GB" altLang="en-US" dirty="0">
                <a:solidFill>
                  <a:srgbClr val="000066"/>
                </a:solidFill>
              </a:rPr>
              <a:t> - Including neglect and poor care practice within an institution or specific care setting such as a hospital or care home, for example, or in relation to care provided in one’s own home. This may range from one off incidents to on-going ill-treatment. It can be through neglect or poor professional practice as a result of the structure, policies, processes and practices within an organisation.</a:t>
            </a:r>
          </a:p>
          <a:p>
            <a:pPr>
              <a:defRPr/>
            </a:pPr>
            <a:r>
              <a:rPr lang="en-GB" altLang="en-US" b="1" dirty="0">
                <a:solidFill>
                  <a:srgbClr val="000066"/>
                </a:solidFill>
              </a:rPr>
              <a:t>Neglect and acts of omission</a:t>
            </a:r>
            <a:r>
              <a:rPr lang="en-GB" altLang="en-US" dirty="0">
                <a:solidFill>
                  <a:srgbClr val="000066"/>
                </a:solidFill>
              </a:rPr>
              <a:t> - Including ignoring medical, emotional or physical care needs, failure to provide access to appropriate health, care and support or educational services, the withholding of the necessities of life, such as medication, adequate nutrition and heating</a:t>
            </a:r>
            <a:r>
              <a:rPr lang="en-GB" altLang="en-US" sz="1050" dirty="0">
                <a:solidFill>
                  <a:srgbClr val="000000"/>
                </a:solidFill>
              </a:rPr>
              <a:t> </a:t>
            </a:r>
          </a:p>
          <a:p>
            <a:pPr>
              <a:defRPr/>
            </a:pPr>
            <a:r>
              <a:rPr lang="en-GB" altLang="en-US" sz="900" b="1" dirty="0">
                <a:solidFill>
                  <a:schemeClr val="accent2"/>
                </a:solidFill>
              </a:rPr>
              <a:t> Self-neglect - </a:t>
            </a:r>
            <a:r>
              <a:rPr lang="en-GB" altLang="en-US" dirty="0">
                <a:solidFill>
                  <a:srgbClr val="000066"/>
                </a:solidFill>
              </a:rPr>
              <a:t>This covers a wide range of behaviour neglecting to care for one’s personal hygiene, health or surroundings and includes behaviour such as hoarding.</a:t>
            </a:r>
          </a:p>
        </p:txBody>
      </p:sp>
      <p:sp>
        <p:nvSpPr>
          <p:cNvPr id="21508" name="Slide Number Placeholder 3">
            <a:extLst>
              <a:ext uri="{FF2B5EF4-FFF2-40B4-BE49-F238E27FC236}">
                <a16:creationId xmlns:a16="http://schemas.microsoft.com/office/drawing/2014/main" id="{780D7AA6-A4BE-47A0-9DEC-25D15A99C0B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1DC56E7-AB26-4DD3-8138-E04F5FE7EEBC}" type="slidenum">
              <a:rPr lang="en-GB" altLang="en-US"/>
              <a:pPr>
                <a:spcBef>
                  <a:spcPct val="0"/>
                </a:spcBef>
              </a:pPr>
              <a:t>12</a:t>
            </a:fld>
            <a:endParaRPr lang="en-GB"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solidFill>
                  <a:schemeClr val="accent1">
                    <a:lumMod val="50000"/>
                  </a:schemeClr>
                </a:solidFill>
              </a:rPr>
              <a:t>Unauthorised restraint, restricting movement (e.g. tying someone to a chair)</a:t>
            </a:r>
            <a:endParaRPr lang="en-GB" sz="1200" dirty="0">
              <a:solidFill>
                <a:schemeClr val="accent1">
                  <a:lumMod val="50000"/>
                </a:schemeClr>
              </a:solidFill>
              <a:effectLst/>
            </a:endParaRPr>
          </a:p>
          <a:p>
            <a:endParaRPr lang="en-GB" i="1" dirty="0"/>
          </a:p>
        </p:txBody>
      </p:sp>
      <p:sp>
        <p:nvSpPr>
          <p:cNvPr id="4" name="Slide Number Placeholder 3"/>
          <p:cNvSpPr>
            <a:spLocks noGrp="1"/>
          </p:cNvSpPr>
          <p:nvPr>
            <p:ph type="sldNum" sz="quarter" idx="10"/>
          </p:nvPr>
        </p:nvSpPr>
        <p:spPr/>
        <p:txBody>
          <a:bodyPr/>
          <a:lstStyle/>
          <a:p>
            <a:fld id="{09AEA1D6-626B-4199-BE09-C35C2BB30A2D}" type="slidenum">
              <a:rPr lang="en-GB" smtClean="0"/>
              <a:t>13</a:t>
            </a:fld>
            <a:endParaRPr lang="en-GB"/>
          </a:p>
        </p:txBody>
      </p:sp>
    </p:spTree>
    <p:extLst>
      <p:ext uri="{BB962C8B-B14F-4D97-AF65-F5344CB8AC3E}">
        <p14:creationId xmlns:p14="http://schemas.microsoft.com/office/powerpoint/2010/main" val="9758284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10"/>
          </p:nvPr>
        </p:nvSpPr>
        <p:spPr/>
        <p:txBody>
          <a:bodyPr/>
          <a:lstStyle/>
          <a:p>
            <a:fld id="{09AEA1D6-626B-4199-BE09-C35C2BB30A2D}" type="slidenum">
              <a:rPr lang="en-GB" smtClean="0"/>
              <a:t>14</a:t>
            </a:fld>
            <a:endParaRPr lang="en-GB"/>
          </a:p>
        </p:txBody>
      </p:sp>
    </p:spTree>
    <p:extLst>
      <p:ext uri="{BB962C8B-B14F-4D97-AF65-F5344CB8AC3E}">
        <p14:creationId xmlns:p14="http://schemas.microsoft.com/office/powerpoint/2010/main" val="37218551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sz="1200" dirty="0">
                <a:solidFill>
                  <a:schemeClr val="accent1">
                    <a:lumMod val="50000"/>
                  </a:schemeClr>
                </a:solidFill>
              </a:rPr>
              <a:t>Addressing a person in a patronising or infantilising way</a:t>
            </a:r>
          </a:p>
          <a:p>
            <a:pPr marL="171450" indent="-171450">
              <a:buFont typeface="Arial" panose="020B0604020202020204" pitchFamily="34" charset="0"/>
              <a:buChar char="•"/>
            </a:pPr>
            <a:r>
              <a:rPr lang="en-GB" sz="1200" dirty="0">
                <a:solidFill>
                  <a:schemeClr val="accent1">
                    <a:lumMod val="50000"/>
                  </a:schemeClr>
                </a:solidFill>
              </a:rPr>
              <a:t>Threats of harm or abandonment</a:t>
            </a:r>
          </a:p>
          <a:p>
            <a:pPr marL="171450" indent="-171450">
              <a:buFont typeface="Arial" panose="020B0604020202020204" pitchFamily="34" charset="0"/>
              <a:buChar char="•"/>
            </a:pPr>
            <a:r>
              <a:rPr lang="en-GB" sz="1200" dirty="0">
                <a:solidFill>
                  <a:schemeClr val="accent1">
                    <a:lumMod val="50000"/>
                  </a:schemeClr>
                </a:solidFill>
              </a:rPr>
              <a:t>Cyber bullying</a:t>
            </a:r>
            <a:endParaRPr lang="en-GB" sz="1200" dirty="0">
              <a:solidFill>
                <a:schemeClr val="accent1">
                  <a:lumMod val="50000"/>
                </a:schemeClr>
              </a:solidFill>
              <a:effectLst/>
            </a:endParaRPr>
          </a:p>
          <a:p>
            <a:endParaRPr lang="en-GB" i="1" dirty="0"/>
          </a:p>
        </p:txBody>
      </p:sp>
      <p:sp>
        <p:nvSpPr>
          <p:cNvPr id="4" name="Slide Number Placeholder 3"/>
          <p:cNvSpPr>
            <a:spLocks noGrp="1"/>
          </p:cNvSpPr>
          <p:nvPr>
            <p:ph type="sldNum" sz="quarter" idx="10"/>
          </p:nvPr>
        </p:nvSpPr>
        <p:spPr/>
        <p:txBody>
          <a:bodyPr/>
          <a:lstStyle/>
          <a:p>
            <a:fld id="{09AEA1D6-626B-4199-BE09-C35C2BB30A2D}" type="slidenum">
              <a:rPr lang="en-GB" smtClean="0"/>
              <a:t>15</a:t>
            </a:fld>
            <a:endParaRPr lang="en-GB"/>
          </a:p>
        </p:txBody>
      </p:sp>
    </p:spTree>
    <p:extLst>
      <p:ext uri="{BB962C8B-B14F-4D97-AF65-F5344CB8AC3E}">
        <p14:creationId xmlns:p14="http://schemas.microsoft.com/office/powerpoint/2010/main" val="4487213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sz="1200" dirty="0">
                <a:solidFill>
                  <a:schemeClr val="accent1">
                    <a:lumMod val="50000"/>
                  </a:schemeClr>
                </a:solidFill>
              </a:rPr>
              <a:t>Misuse of benefits or direct payments  in a family home</a:t>
            </a:r>
          </a:p>
          <a:p>
            <a:pPr marL="171450" indent="-171450">
              <a:buFont typeface="Arial" panose="020B0604020202020204" pitchFamily="34" charset="0"/>
              <a:buChar char="•"/>
            </a:pPr>
            <a:r>
              <a:rPr lang="en-GB" sz="1200" dirty="0">
                <a:solidFill>
                  <a:schemeClr val="accent1">
                    <a:lumMod val="50000"/>
                  </a:schemeClr>
                </a:solidFill>
              </a:rPr>
              <a:t>Someone moving into a person’s home and living rent free without agreement or under duress</a:t>
            </a:r>
          </a:p>
          <a:p>
            <a:pPr marL="171450" indent="-171450">
              <a:buFont typeface="Arial" panose="020B0604020202020204" pitchFamily="34" charset="0"/>
              <a:buChar char="•"/>
            </a:pPr>
            <a:r>
              <a:rPr lang="en-GB" sz="1200" dirty="0">
                <a:solidFill>
                  <a:schemeClr val="accent1">
                    <a:lumMod val="50000"/>
                  </a:schemeClr>
                </a:solidFill>
              </a:rPr>
              <a:t>False representation, using another person's bank account, cards or documents</a:t>
            </a:r>
          </a:p>
          <a:p>
            <a:pPr marL="171450" indent="-171450">
              <a:buFont typeface="Arial" panose="020B0604020202020204" pitchFamily="34" charset="0"/>
              <a:buChar char="•"/>
            </a:pPr>
            <a:r>
              <a:rPr lang="en-GB" sz="1200" dirty="0">
                <a:solidFill>
                  <a:schemeClr val="accent1">
                    <a:lumMod val="50000"/>
                  </a:schemeClr>
                </a:solidFill>
              </a:rPr>
              <a:t>Exploitation of a person’s money or assets, e.g. unauthorised use of a car</a:t>
            </a:r>
          </a:p>
          <a:p>
            <a:pPr marL="171450" indent="-171450">
              <a:buFont typeface="Arial" panose="020B0604020202020204" pitchFamily="34" charset="0"/>
              <a:buChar char="•"/>
            </a:pPr>
            <a:r>
              <a:rPr lang="en-GB" sz="1200" dirty="0">
                <a:solidFill>
                  <a:schemeClr val="accent1">
                    <a:lumMod val="50000"/>
                  </a:schemeClr>
                </a:solidFill>
              </a:rPr>
              <a:t>Misuse of a power of attorney, deputy, </a:t>
            </a:r>
            <a:r>
              <a:rPr lang="en-GB" sz="1200" dirty="0" err="1">
                <a:solidFill>
                  <a:schemeClr val="accent1">
                    <a:lumMod val="50000"/>
                  </a:schemeClr>
                </a:solidFill>
              </a:rPr>
              <a:t>appointeeship</a:t>
            </a:r>
            <a:r>
              <a:rPr lang="en-GB" sz="1200" dirty="0">
                <a:solidFill>
                  <a:schemeClr val="accent1">
                    <a:lumMod val="50000"/>
                  </a:schemeClr>
                </a:solidFill>
              </a:rPr>
              <a:t> or other legal authority</a:t>
            </a:r>
          </a:p>
          <a:p>
            <a:pPr marL="171450" indent="-171450">
              <a:buFont typeface="Arial" panose="020B0604020202020204" pitchFamily="34" charset="0"/>
              <a:buChar char="•"/>
            </a:pPr>
            <a:r>
              <a:rPr lang="en-GB" sz="1200" dirty="0">
                <a:solidFill>
                  <a:schemeClr val="accent1">
                    <a:lumMod val="50000"/>
                  </a:schemeClr>
                </a:solidFill>
              </a:rPr>
              <a:t>Rogue trading – </a:t>
            </a:r>
            <a:r>
              <a:rPr lang="en-GB" sz="1200" dirty="0" err="1">
                <a:solidFill>
                  <a:schemeClr val="accent1">
                    <a:lumMod val="50000"/>
                  </a:schemeClr>
                </a:solidFill>
              </a:rPr>
              <a:t>eg</a:t>
            </a:r>
            <a:r>
              <a:rPr lang="en-GB" sz="1200" dirty="0">
                <a:solidFill>
                  <a:schemeClr val="accent1">
                    <a:lumMod val="50000"/>
                  </a:schemeClr>
                </a:solidFill>
              </a:rPr>
              <a:t>. unnecessary or overpriced property repairs and failure to carry out agreed repairs or poor workmanship</a:t>
            </a:r>
            <a:endParaRPr lang="en-GB" sz="1200" dirty="0">
              <a:solidFill>
                <a:schemeClr val="accent1">
                  <a:lumMod val="50000"/>
                </a:schemeClr>
              </a:solidFill>
              <a:effectLst/>
            </a:endParaRPr>
          </a:p>
          <a:p>
            <a:endParaRPr lang="en-GB" i="1" dirty="0"/>
          </a:p>
        </p:txBody>
      </p:sp>
      <p:sp>
        <p:nvSpPr>
          <p:cNvPr id="4" name="Slide Number Placeholder 3"/>
          <p:cNvSpPr>
            <a:spLocks noGrp="1"/>
          </p:cNvSpPr>
          <p:nvPr>
            <p:ph type="sldNum" sz="quarter" idx="10"/>
          </p:nvPr>
        </p:nvSpPr>
        <p:spPr/>
        <p:txBody>
          <a:bodyPr/>
          <a:lstStyle/>
          <a:p>
            <a:fld id="{09AEA1D6-626B-4199-BE09-C35C2BB30A2D}" type="slidenum">
              <a:rPr lang="en-GB" smtClean="0"/>
              <a:t>16</a:t>
            </a:fld>
            <a:endParaRPr lang="en-GB"/>
          </a:p>
        </p:txBody>
      </p:sp>
    </p:spTree>
    <p:extLst>
      <p:ext uri="{BB962C8B-B14F-4D97-AF65-F5344CB8AC3E}">
        <p14:creationId xmlns:p14="http://schemas.microsoft.com/office/powerpoint/2010/main" val="19513374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sz="1200" dirty="0">
                <a:solidFill>
                  <a:schemeClr val="accent1">
                    <a:lumMod val="50000"/>
                  </a:schemeClr>
                </a:solidFill>
              </a:rPr>
              <a:t>Preventing access to glasses, hearing aids, dentures, etc.</a:t>
            </a:r>
          </a:p>
          <a:p>
            <a:pPr marL="171450" indent="-171450">
              <a:buFont typeface="Arial" panose="020B0604020202020204" pitchFamily="34" charset="0"/>
              <a:buChar char="•"/>
            </a:pPr>
            <a:r>
              <a:rPr lang="en-GB" sz="1200" dirty="0">
                <a:solidFill>
                  <a:schemeClr val="accent1">
                    <a:lumMod val="50000"/>
                  </a:schemeClr>
                </a:solidFill>
              </a:rPr>
              <a:t>Failure to ensure privacy and dignity</a:t>
            </a:r>
            <a:endParaRPr lang="en-GB" sz="1200" dirty="0">
              <a:solidFill>
                <a:schemeClr val="accent1">
                  <a:lumMod val="50000"/>
                </a:schemeClr>
              </a:solidFill>
              <a:effectLst/>
            </a:endParaRPr>
          </a:p>
          <a:p>
            <a:endParaRPr lang="en-GB" i="1" dirty="0"/>
          </a:p>
        </p:txBody>
      </p:sp>
      <p:sp>
        <p:nvSpPr>
          <p:cNvPr id="4" name="Slide Number Placeholder 3"/>
          <p:cNvSpPr>
            <a:spLocks noGrp="1"/>
          </p:cNvSpPr>
          <p:nvPr>
            <p:ph type="sldNum" sz="quarter" idx="10"/>
          </p:nvPr>
        </p:nvSpPr>
        <p:spPr/>
        <p:txBody>
          <a:bodyPr/>
          <a:lstStyle/>
          <a:p>
            <a:fld id="{09AEA1D6-626B-4199-BE09-C35C2BB30A2D}" type="slidenum">
              <a:rPr lang="en-GB" smtClean="0"/>
              <a:t>17</a:t>
            </a:fld>
            <a:endParaRPr lang="en-GB"/>
          </a:p>
        </p:txBody>
      </p:sp>
    </p:spTree>
    <p:extLst>
      <p:ext uri="{BB962C8B-B14F-4D97-AF65-F5344CB8AC3E}">
        <p14:creationId xmlns:p14="http://schemas.microsoft.com/office/powerpoint/2010/main" val="33551419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10"/>
          </p:nvPr>
        </p:nvSpPr>
        <p:spPr/>
        <p:txBody>
          <a:bodyPr/>
          <a:lstStyle/>
          <a:p>
            <a:fld id="{09AEA1D6-626B-4199-BE09-C35C2BB30A2D}" type="slidenum">
              <a:rPr lang="en-GB" smtClean="0"/>
              <a:t>18</a:t>
            </a:fld>
            <a:endParaRPr lang="en-GB"/>
          </a:p>
        </p:txBody>
      </p:sp>
    </p:spTree>
    <p:extLst>
      <p:ext uri="{BB962C8B-B14F-4D97-AF65-F5344CB8AC3E}">
        <p14:creationId xmlns:p14="http://schemas.microsoft.com/office/powerpoint/2010/main" val="35237338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10"/>
          </p:nvPr>
        </p:nvSpPr>
        <p:spPr/>
        <p:txBody>
          <a:bodyPr/>
          <a:lstStyle/>
          <a:p>
            <a:fld id="{09AEA1D6-626B-4199-BE09-C35C2BB30A2D}" type="slidenum">
              <a:rPr lang="en-GB" smtClean="0"/>
              <a:t>19</a:t>
            </a:fld>
            <a:endParaRPr lang="en-GB"/>
          </a:p>
        </p:txBody>
      </p:sp>
    </p:spTree>
    <p:extLst>
      <p:ext uri="{BB962C8B-B14F-4D97-AF65-F5344CB8AC3E}">
        <p14:creationId xmlns:p14="http://schemas.microsoft.com/office/powerpoint/2010/main" val="2440493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9AEA1D6-626B-4199-BE09-C35C2BB30A2D}" type="slidenum">
              <a:rPr lang="en-GB" smtClean="0"/>
              <a:t>2</a:t>
            </a:fld>
            <a:endParaRPr lang="en-GB"/>
          </a:p>
        </p:txBody>
      </p:sp>
    </p:spTree>
    <p:extLst>
      <p:ext uri="{BB962C8B-B14F-4D97-AF65-F5344CB8AC3E}">
        <p14:creationId xmlns:p14="http://schemas.microsoft.com/office/powerpoint/2010/main" val="18437878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dirty="0">
                <a:solidFill>
                  <a:schemeClr val="accent1">
                    <a:lumMod val="50000"/>
                  </a:schemeClr>
                </a:solidFill>
              </a:rPr>
              <a:t>Coercive or controlling behaviour is a core part of domestic violence. Coercive behaviour can include: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solidFill>
                  <a:schemeClr val="accent1">
                    <a:lumMod val="50000"/>
                  </a:schemeClr>
                </a:solidFill>
              </a:rPr>
              <a:t>acts of assault, threats, humiliation and intimidation</a:t>
            </a:r>
          </a:p>
          <a:p>
            <a:pPr marL="171450" indent="-171450">
              <a:buFont typeface="Arial" panose="020B0604020202020204" pitchFamily="34" charset="0"/>
              <a:buChar char="•"/>
            </a:pPr>
            <a:r>
              <a:rPr lang="en-GB" sz="1200" dirty="0">
                <a:solidFill>
                  <a:schemeClr val="accent1">
                    <a:lumMod val="50000"/>
                  </a:schemeClr>
                </a:solidFill>
              </a:rPr>
              <a:t>harming, punishing, or frightening the person</a:t>
            </a:r>
          </a:p>
          <a:p>
            <a:pPr marL="171450" indent="-171450">
              <a:buFont typeface="Arial" panose="020B0604020202020204" pitchFamily="34" charset="0"/>
              <a:buChar char="•"/>
            </a:pPr>
            <a:r>
              <a:rPr lang="en-GB" sz="1200" dirty="0">
                <a:solidFill>
                  <a:schemeClr val="accent1">
                    <a:lumMod val="50000"/>
                  </a:schemeClr>
                </a:solidFill>
              </a:rPr>
              <a:t>isolating the person from sources of support</a:t>
            </a:r>
          </a:p>
          <a:p>
            <a:pPr marL="171450" indent="-171450">
              <a:buFont typeface="Arial" panose="020B0604020202020204" pitchFamily="34" charset="0"/>
              <a:buChar char="•"/>
            </a:pPr>
            <a:r>
              <a:rPr lang="en-GB" sz="1200" dirty="0">
                <a:solidFill>
                  <a:schemeClr val="accent1">
                    <a:lumMod val="50000"/>
                  </a:schemeClr>
                </a:solidFill>
              </a:rPr>
              <a:t>exploitation of resources or money</a:t>
            </a:r>
          </a:p>
          <a:p>
            <a:pPr marL="171450" indent="-171450">
              <a:buFont typeface="Arial" panose="020B0604020202020204" pitchFamily="34" charset="0"/>
              <a:buChar char="•"/>
            </a:pPr>
            <a:r>
              <a:rPr lang="en-GB" sz="1200" dirty="0">
                <a:solidFill>
                  <a:schemeClr val="accent1">
                    <a:lumMod val="50000"/>
                  </a:schemeClr>
                </a:solidFill>
              </a:rPr>
              <a:t>preventing the person from escaping abuse</a:t>
            </a:r>
          </a:p>
          <a:p>
            <a:pPr marL="171450" indent="-171450">
              <a:buFont typeface="Arial" panose="020B0604020202020204" pitchFamily="34" charset="0"/>
              <a:buChar char="•"/>
            </a:pPr>
            <a:r>
              <a:rPr lang="en-GB" sz="1200" dirty="0">
                <a:solidFill>
                  <a:schemeClr val="accent1">
                    <a:lumMod val="50000"/>
                  </a:schemeClr>
                </a:solidFill>
              </a:rPr>
              <a:t>regulating everyday behaviour.</a:t>
            </a:r>
            <a:endParaRPr lang="en-GB" sz="1200" dirty="0">
              <a:solidFill>
                <a:schemeClr val="accent1">
                  <a:lumMod val="50000"/>
                </a:schemeClr>
              </a:solidFill>
              <a:effectLst/>
            </a:endParaRPr>
          </a:p>
          <a:p>
            <a:endParaRPr lang="en-GB" i="1" dirty="0"/>
          </a:p>
        </p:txBody>
      </p:sp>
      <p:sp>
        <p:nvSpPr>
          <p:cNvPr id="4" name="Slide Number Placeholder 3"/>
          <p:cNvSpPr>
            <a:spLocks noGrp="1"/>
          </p:cNvSpPr>
          <p:nvPr>
            <p:ph type="sldNum" sz="quarter" idx="10"/>
          </p:nvPr>
        </p:nvSpPr>
        <p:spPr/>
        <p:txBody>
          <a:bodyPr/>
          <a:lstStyle/>
          <a:p>
            <a:fld id="{09AEA1D6-626B-4199-BE09-C35C2BB30A2D}" type="slidenum">
              <a:rPr lang="en-GB" smtClean="0"/>
              <a:t>20</a:t>
            </a:fld>
            <a:endParaRPr lang="en-GB"/>
          </a:p>
        </p:txBody>
      </p:sp>
    </p:spTree>
    <p:extLst>
      <p:ext uri="{BB962C8B-B14F-4D97-AF65-F5344CB8AC3E}">
        <p14:creationId xmlns:p14="http://schemas.microsoft.com/office/powerpoint/2010/main" val="18410098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sz="1200" dirty="0">
                <a:solidFill>
                  <a:schemeClr val="accent1">
                    <a:lumMod val="50000"/>
                  </a:schemeClr>
                </a:solidFill>
              </a:rPr>
              <a:t>denying basic rights to healthcare, education, employment and criminal justice relating to a protected characteristic</a:t>
            </a:r>
          </a:p>
          <a:p>
            <a:pPr marL="171450" indent="-171450">
              <a:buFont typeface="Arial" panose="020B0604020202020204" pitchFamily="34" charset="0"/>
              <a:buChar char="•"/>
            </a:pPr>
            <a:r>
              <a:rPr lang="en-GB" sz="1200" dirty="0">
                <a:solidFill>
                  <a:schemeClr val="accent1">
                    <a:lumMod val="50000"/>
                  </a:schemeClr>
                </a:solidFill>
              </a:rPr>
              <a:t>substandard service provision relating to a protected characteristic.</a:t>
            </a:r>
            <a:endParaRPr lang="en-GB" sz="1200" dirty="0">
              <a:solidFill>
                <a:schemeClr val="accent1">
                  <a:lumMod val="50000"/>
                </a:schemeClr>
              </a:solidFill>
              <a:effectLst/>
            </a:endParaRPr>
          </a:p>
          <a:p>
            <a:endParaRPr lang="en-GB" i="1" dirty="0"/>
          </a:p>
        </p:txBody>
      </p:sp>
      <p:sp>
        <p:nvSpPr>
          <p:cNvPr id="4" name="Slide Number Placeholder 3"/>
          <p:cNvSpPr>
            <a:spLocks noGrp="1"/>
          </p:cNvSpPr>
          <p:nvPr>
            <p:ph type="sldNum" sz="quarter" idx="10"/>
          </p:nvPr>
        </p:nvSpPr>
        <p:spPr/>
        <p:txBody>
          <a:bodyPr/>
          <a:lstStyle/>
          <a:p>
            <a:fld id="{09AEA1D6-626B-4199-BE09-C35C2BB30A2D}" type="slidenum">
              <a:rPr lang="en-GB" smtClean="0"/>
              <a:t>21</a:t>
            </a:fld>
            <a:endParaRPr lang="en-GB"/>
          </a:p>
        </p:txBody>
      </p:sp>
    </p:spTree>
    <p:extLst>
      <p:ext uri="{BB962C8B-B14F-4D97-AF65-F5344CB8AC3E}">
        <p14:creationId xmlns:p14="http://schemas.microsoft.com/office/powerpoint/2010/main" val="29670556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sz="1200" dirty="0">
                <a:solidFill>
                  <a:schemeClr val="accent1">
                    <a:lumMod val="50000"/>
                  </a:schemeClr>
                </a:solidFill>
              </a:rPr>
              <a:t>not providing adequate food and drink, or assistance with eating</a:t>
            </a:r>
          </a:p>
          <a:p>
            <a:pPr marL="171450" indent="-171450">
              <a:buFont typeface="Arial" panose="020B0604020202020204" pitchFamily="34" charset="0"/>
              <a:buChar char="•"/>
            </a:pPr>
            <a:r>
              <a:rPr lang="en-GB" sz="1200" dirty="0">
                <a:solidFill>
                  <a:schemeClr val="accent1">
                    <a:lumMod val="50000"/>
                  </a:schemeClr>
                </a:solidFill>
              </a:rPr>
              <a:t>not offering choice or promoting independence</a:t>
            </a:r>
          </a:p>
          <a:p>
            <a:pPr marL="171450" indent="-171450">
              <a:buFont typeface="Arial" panose="020B0604020202020204" pitchFamily="34" charset="0"/>
              <a:buChar char="•"/>
            </a:pPr>
            <a:r>
              <a:rPr lang="en-GB" sz="1200" dirty="0">
                <a:solidFill>
                  <a:schemeClr val="accent1">
                    <a:lumMod val="50000"/>
                  </a:schemeClr>
                </a:solidFill>
              </a:rPr>
              <a:t>misuse of medication</a:t>
            </a:r>
          </a:p>
          <a:p>
            <a:pPr marL="171450" indent="-171450">
              <a:buFont typeface="Arial" panose="020B0604020202020204" pitchFamily="34" charset="0"/>
              <a:buChar char="•"/>
            </a:pPr>
            <a:r>
              <a:rPr lang="en-GB" sz="1200" dirty="0">
                <a:solidFill>
                  <a:schemeClr val="accent1">
                    <a:lumMod val="50000"/>
                  </a:schemeClr>
                </a:solidFill>
              </a:rPr>
              <a:t>failure to provide care with dentures, spectacles or hearing aids</a:t>
            </a:r>
          </a:p>
          <a:p>
            <a:pPr marL="171450" indent="-171450">
              <a:buFont typeface="Arial" panose="020B0604020202020204" pitchFamily="34" charset="0"/>
              <a:buChar char="•"/>
            </a:pPr>
            <a:r>
              <a:rPr lang="en-GB" sz="1200" dirty="0">
                <a:solidFill>
                  <a:schemeClr val="accent1">
                    <a:lumMod val="50000"/>
                  </a:schemeClr>
                </a:solidFill>
              </a:rPr>
              <a:t>not taking account of individuals’ cultural, religious or ethnic needs</a:t>
            </a:r>
          </a:p>
          <a:p>
            <a:pPr marL="171450" indent="-171450">
              <a:buFont typeface="Arial" panose="020B0604020202020204" pitchFamily="34" charset="0"/>
              <a:buChar char="•"/>
            </a:pPr>
            <a:r>
              <a:rPr lang="en-GB" sz="1200" dirty="0">
                <a:solidFill>
                  <a:schemeClr val="accent1">
                    <a:lumMod val="50000"/>
                  </a:schemeClr>
                </a:solidFill>
              </a:rPr>
              <a:t>failure to respond to abuse appropriately</a:t>
            </a:r>
          </a:p>
          <a:p>
            <a:pPr marL="171450" indent="-171450">
              <a:buFont typeface="Arial" panose="020B0604020202020204" pitchFamily="34" charset="0"/>
              <a:buChar char="•"/>
            </a:pPr>
            <a:r>
              <a:rPr lang="en-GB" sz="1200" dirty="0">
                <a:solidFill>
                  <a:schemeClr val="accent1">
                    <a:lumMod val="50000"/>
                  </a:schemeClr>
                </a:solidFill>
              </a:rPr>
              <a:t>interference with personal correspondence or communication</a:t>
            </a:r>
          </a:p>
          <a:p>
            <a:pPr marL="171450" indent="-171450">
              <a:buFont typeface="Arial" panose="020B0604020202020204" pitchFamily="34" charset="0"/>
              <a:buChar char="•"/>
            </a:pPr>
            <a:r>
              <a:rPr lang="en-GB" sz="1200" dirty="0">
                <a:solidFill>
                  <a:schemeClr val="accent1">
                    <a:lumMod val="50000"/>
                  </a:schemeClr>
                </a:solidFill>
              </a:rPr>
              <a:t>failure to respond to complaints.</a:t>
            </a:r>
          </a:p>
          <a:p>
            <a:endParaRPr lang="en-GB" i="1" dirty="0"/>
          </a:p>
        </p:txBody>
      </p:sp>
      <p:sp>
        <p:nvSpPr>
          <p:cNvPr id="4" name="Slide Number Placeholder 3"/>
          <p:cNvSpPr>
            <a:spLocks noGrp="1"/>
          </p:cNvSpPr>
          <p:nvPr>
            <p:ph type="sldNum" sz="quarter" idx="10"/>
          </p:nvPr>
        </p:nvSpPr>
        <p:spPr/>
        <p:txBody>
          <a:bodyPr/>
          <a:lstStyle/>
          <a:p>
            <a:fld id="{09AEA1D6-626B-4199-BE09-C35C2BB30A2D}" type="slidenum">
              <a:rPr lang="en-GB" smtClean="0"/>
              <a:t>22</a:t>
            </a:fld>
            <a:endParaRPr lang="en-GB"/>
          </a:p>
        </p:txBody>
      </p:sp>
    </p:spTree>
    <p:extLst>
      <p:ext uri="{BB962C8B-B14F-4D97-AF65-F5344CB8AC3E}">
        <p14:creationId xmlns:p14="http://schemas.microsoft.com/office/powerpoint/2010/main" val="1460572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i="0" dirty="0"/>
              <a:t>Recognising signs of abuse flipchart exercise</a:t>
            </a:r>
          </a:p>
          <a:p>
            <a:r>
              <a:rPr lang="en-GB" b="0" i="0" dirty="0"/>
              <a:t>Answers on my sheet – non-exhaustive…</a:t>
            </a:r>
          </a:p>
          <a:p>
            <a:endParaRPr lang="en-GB" b="1" i="0" dirty="0"/>
          </a:p>
          <a:p>
            <a:endParaRPr lang="en-GB" b="1" i="0" dirty="0"/>
          </a:p>
          <a:p>
            <a:r>
              <a:rPr lang="en-GB" b="1" i="0" dirty="0"/>
              <a:t>Recap</a:t>
            </a:r>
            <a:r>
              <a:rPr lang="en-GB" i="1" dirty="0"/>
              <a:t>:</a:t>
            </a:r>
          </a:p>
          <a:p>
            <a:pPr marL="171450" indent="-171450" fontAlgn="base">
              <a:buFont typeface="Arial" panose="020B0604020202020204" pitchFamily="34" charset="0"/>
              <a:buChar char="•"/>
            </a:pPr>
            <a:r>
              <a:rPr lang="en-GB" sz="1200" dirty="0">
                <a:solidFill>
                  <a:schemeClr val="accent1">
                    <a:lumMod val="50000"/>
                  </a:schemeClr>
                </a:solidFill>
              </a:rPr>
              <a:t>Commonly recognised types of abuse including, physical, sexual and psychological abuse</a:t>
            </a:r>
          </a:p>
          <a:p>
            <a:pPr marL="171450" indent="-171450" fontAlgn="base">
              <a:buFont typeface="Arial" panose="020B0604020202020204" pitchFamily="34" charset="0"/>
              <a:buChar char="•"/>
            </a:pPr>
            <a:r>
              <a:rPr lang="en-GB" sz="1200" dirty="0">
                <a:solidFill>
                  <a:schemeClr val="accent1">
                    <a:lumMod val="50000"/>
                  </a:schemeClr>
                </a:solidFill>
              </a:rPr>
              <a:t>Other types of abuse including financial or material abuse, neglect or discriminatory abuse</a:t>
            </a:r>
          </a:p>
          <a:p>
            <a:pPr marL="171450" indent="-171450" fontAlgn="base">
              <a:buFont typeface="Arial" panose="020B0604020202020204" pitchFamily="34" charset="0"/>
              <a:buChar char="•"/>
            </a:pPr>
            <a:r>
              <a:rPr lang="en-GB" sz="1200" dirty="0">
                <a:solidFill>
                  <a:schemeClr val="accent1">
                    <a:lumMod val="50000"/>
                  </a:schemeClr>
                </a:solidFill>
              </a:rPr>
              <a:t>How people might talk about their experiences and how you might respond.</a:t>
            </a:r>
          </a:p>
          <a:p>
            <a:endParaRPr lang="en-GB" i="1" dirty="0"/>
          </a:p>
        </p:txBody>
      </p:sp>
      <p:sp>
        <p:nvSpPr>
          <p:cNvPr id="4" name="Slide Number Placeholder 3"/>
          <p:cNvSpPr>
            <a:spLocks noGrp="1"/>
          </p:cNvSpPr>
          <p:nvPr>
            <p:ph type="sldNum" sz="quarter" idx="10"/>
          </p:nvPr>
        </p:nvSpPr>
        <p:spPr/>
        <p:txBody>
          <a:bodyPr/>
          <a:lstStyle/>
          <a:p>
            <a:fld id="{09AEA1D6-626B-4199-BE09-C35C2BB30A2D}" type="slidenum">
              <a:rPr lang="en-GB" smtClean="0"/>
              <a:t>23</a:t>
            </a:fld>
            <a:endParaRPr lang="en-GB"/>
          </a:p>
        </p:txBody>
      </p:sp>
    </p:spTree>
    <p:extLst>
      <p:ext uri="{BB962C8B-B14F-4D97-AF65-F5344CB8AC3E}">
        <p14:creationId xmlns:p14="http://schemas.microsoft.com/office/powerpoint/2010/main" val="26340950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10"/>
          </p:nvPr>
        </p:nvSpPr>
        <p:spPr/>
        <p:txBody>
          <a:bodyPr/>
          <a:lstStyle/>
          <a:p>
            <a:fld id="{09AEA1D6-626B-4199-BE09-C35C2BB30A2D}" type="slidenum">
              <a:rPr lang="en-GB" smtClean="0"/>
              <a:t>24</a:t>
            </a:fld>
            <a:endParaRPr lang="en-GB"/>
          </a:p>
        </p:txBody>
      </p:sp>
    </p:spTree>
    <p:extLst>
      <p:ext uri="{BB962C8B-B14F-4D97-AF65-F5344CB8AC3E}">
        <p14:creationId xmlns:p14="http://schemas.microsoft.com/office/powerpoint/2010/main" val="30968858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CD3CA642-1BE7-4743-9FDE-A0FA950D6F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1129297-CD15-4E5D-A445-AF5F081C1A63}" type="slidenum">
              <a:rPr lang="en-GB" altLang="en-US"/>
              <a:pPr>
                <a:spcBef>
                  <a:spcPct val="0"/>
                </a:spcBef>
              </a:pPr>
              <a:t>25</a:t>
            </a:fld>
            <a:endParaRPr lang="en-GB" altLang="en-US"/>
          </a:p>
        </p:txBody>
      </p:sp>
      <p:sp>
        <p:nvSpPr>
          <p:cNvPr id="48131" name="Rectangle 7">
            <a:extLst>
              <a:ext uri="{FF2B5EF4-FFF2-40B4-BE49-F238E27FC236}">
                <a16:creationId xmlns:a16="http://schemas.microsoft.com/office/drawing/2014/main" id="{9090DE68-6324-4B9C-861E-1D4A7960F700}"/>
              </a:ext>
            </a:extLst>
          </p:cNvPr>
          <p:cNvSpPr txBox="1">
            <a:spLocks noGrp="1" noChangeArrowheads="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258904A6-CE2F-4A6F-823E-8B0563E94667}" type="slidenum">
              <a:rPr lang="en-GB" altLang="en-US"/>
              <a:pPr algn="r" eaLnBrk="1" hangingPunct="1">
                <a:spcBef>
                  <a:spcPct val="0"/>
                </a:spcBef>
              </a:pPr>
              <a:t>25</a:t>
            </a:fld>
            <a:endParaRPr lang="en-GB" altLang="en-US"/>
          </a:p>
        </p:txBody>
      </p:sp>
      <p:sp>
        <p:nvSpPr>
          <p:cNvPr id="48132" name="Rectangle 2">
            <a:extLst>
              <a:ext uri="{FF2B5EF4-FFF2-40B4-BE49-F238E27FC236}">
                <a16:creationId xmlns:a16="http://schemas.microsoft.com/office/drawing/2014/main" id="{6A2E446E-D2E8-494A-9F46-C8F3F0C003B4}"/>
              </a:ext>
            </a:extLst>
          </p:cNvPr>
          <p:cNvSpPr>
            <a:spLocks noGrp="1" noRot="1" noChangeAspect="1" noChangeArrowheads="1" noTextEdit="1"/>
          </p:cNvSpPr>
          <p:nvPr>
            <p:ph type="sldImg"/>
          </p:nvPr>
        </p:nvSpPr>
        <p:spPr>
          <a:xfrm>
            <a:off x="90488" y="744538"/>
            <a:ext cx="6616700" cy="3722687"/>
          </a:xfrm>
          <a:ln/>
        </p:spPr>
      </p:sp>
      <p:sp>
        <p:nvSpPr>
          <p:cNvPr id="48133" name="Rectangle 3">
            <a:extLst>
              <a:ext uri="{FF2B5EF4-FFF2-40B4-BE49-F238E27FC236}">
                <a16:creationId xmlns:a16="http://schemas.microsoft.com/office/drawing/2014/main" id="{44924952-8358-4EF7-89A5-310822A96A9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latin typeface="Arial" panose="020B0604020202020204" pitchFamily="34" charset="0"/>
              </a:rPr>
              <a:t>The point to stress here is that although organisations and managers have responsibilities for safeguarding so do individuals and these 2 slides highlight the responsibilities of individuals.</a:t>
            </a:r>
          </a:p>
          <a:p>
            <a:pPr eaLnBrk="1" hangingPunct="1"/>
            <a:endParaRPr lang="en-US" altLang="en-US">
              <a:latin typeface="Arial" panose="020B0604020202020204" pitchFamily="34" charset="0"/>
            </a:endParaRPr>
          </a:p>
        </p:txBody>
      </p:sp>
      <p:sp>
        <p:nvSpPr>
          <p:cNvPr id="48134" name="Footer Placeholder 1">
            <a:extLst>
              <a:ext uri="{FF2B5EF4-FFF2-40B4-BE49-F238E27FC236}">
                <a16:creationId xmlns:a16="http://schemas.microsoft.com/office/drawing/2014/main" id="{9C2794BE-1E6D-4B41-AC6B-E1550F6DB6C4}"/>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US" altLang="en-US"/>
              <a:t>Version Jan 2015</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fontAlgn="base">
              <a:buFont typeface="Arial" panose="020B0604020202020204" pitchFamily="34" charset="0"/>
              <a:buNone/>
            </a:pPr>
            <a:r>
              <a:rPr lang="en-GB" sz="1200" dirty="0">
                <a:solidFill>
                  <a:schemeClr val="accent1">
                    <a:lumMod val="50000"/>
                  </a:schemeClr>
                </a:solidFill>
              </a:rPr>
              <a:t>Check that Mark is ok?</a:t>
            </a:r>
            <a:endParaRPr lang="en-GB" u="none" strike="noStrike" dirty="0">
              <a:effectLst/>
            </a:endParaRPr>
          </a:p>
          <a:p>
            <a:pPr marL="171450" indent="-171450" fontAlgn="base">
              <a:buFont typeface="Arial" panose="020B0604020202020204" pitchFamily="34" charset="0"/>
              <a:buChar char="•"/>
            </a:pPr>
            <a:r>
              <a:rPr lang="en-GB" b="1" u="none" strike="noStrike" dirty="0">
                <a:effectLst/>
              </a:rPr>
              <a:t>Yes,</a:t>
            </a:r>
            <a:r>
              <a:rPr lang="en-GB" u="none" strike="noStrike" dirty="0">
                <a:effectLst/>
              </a:rPr>
              <a:t> that’s right – Immediate safety and actions means to checking that the adult at risk is ok, safe,  and contacting emergency services (fire, police, ambulance, if necessary)</a:t>
            </a:r>
          </a:p>
          <a:p>
            <a:pPr marL="0" indent="0" fontAlgn="base">
              <a:buFont typeface="Arial" panose="020B0604020202020204" pitchFamily="34" charset="0"/>
              <a:buNone/>
            </a:pPr>
            <a:r>
              <a:rPr lang="en-GB" u="none" strike="noStrike" dirty="0">
                <a:effectLst/>
              </a:rPr>
              <a:t>Tell your manager?</a:t>
            </a:r>
          </a:p>
          <a:p>
            <a:pPr marL="171450" indent="-171450" fontAlgn="base">
              <a:buFont typeface="Arial" panose="020B0604020202020204" pitchFamily="34" charset="0"/>
              <a:buChar char="•"/>
            </a:pPr>
            <a:r>
              <a:rPr lang="en-GB" sz="1200" b="1" i="0" u="none" strike="noStrike" kern="1200" dirty="0">
                <a:solidFill>
                  <a:schemeClr val="tx1"/>
                </a:solidFill>
                <a:effectLst/>
                <a:latin typeface="+mn-lt"/>
                <a:ea typeface="+mn-ea"/>
                <a:cs typeface="+mn-cs"/>
              </a:rPr>
              <a:t>Yes,</a:t>
            </a:r>
            <a:r>
              <a:rPr lang="en-GB" sz="1200" b="0" i="0" u="none" strike="noStrike" kern="1200" dirty="0">
                <a:solidFill>
                  <a:schemeClr val="tx1"/>
                </a:solidFill>
                <a:effectLst/>
                <a:latin typeface="+mn-lt"/>
                <a:ea typeface="+mn-ea"/>
                <a:cs typeface="+mn-cs"/>
              </a:rPr>
              <a:t> that's right. And if your manager is the person posing a risk, tell their line manager.</a:t>
            </a:r>
          </a:p>
          <a:p>
            <a:pPr marL="171450" indent="-171450" fontAlgn="base">
              <a:buFont typeface="Arial" panose="020B0604020202020204" pitchFamily="34" charset="0"/>
              <a:buChar char="•"/>
            </a:pPr>
            <a:endParaRPr lang="en-GB" sz="1200" b="0" i="0" u="none" strike="noStrike" kern="1200" dirty="0">
              <a:solidFill>
                <a:schemeClr val="tx1"/>
              </a:solidFill>
              <a:effectLst/>
              <a:latin typeface="+mn-lt"/>
              <a:ea typeface="+mn-ea"/>
              <a:cs typeface="+mn-cs"/>
            </a:endParaRPr>
          </a:p>
          <a:p>
            <a:pPr marL="0" indent="0" fontAlgn="base">
              <a:buFont typeface="Arial" panose="020B0604020202020204" pitchFamily="34" charset="0"/>
              <a:buNone/>
            </a:pPr>
            <a:r>
              <a:rPr lang="en-GB" u="none" strike="noStrike" dirty="0">
                <a:effectLst/>
              </a:rPr>
              <a:t>Write down exactly what you have seen or been told?</a:t>
            </a:r>
          </a:p>
          <a:p>
            <a:pPr marL="171450" indent="-171450" fontAlgn="base">
              <a:buFont typeface="Arial" panose="020B0604020202020204" pitchFamily="34" charset="0"/>
              <a:buChar char="•"/>
            </a:pPr>
            <a:r>
              <a:rPr lang="en-GB" sz="1200" b="1" i="0" u="none" strike="noStrike" kern="1200" dirty="0">
                <a:solidFill>
                  <a:schemeClr val="tx1"/>
                </a:solidFill>
                <a:effectLst/>
                <a:latin typeface="+mn-lt"/>
                <a:ea typeface="+mn-ea"/>
                <a:cs typeface="+mn-cs"/>
              </a:rPr>
              <a:t>Yes,</a:t>
            </a:r>
            <a:r>
              <a:rPr lang="en-GB" sz="1200" b="0" i="0" u="none" strike="noStrike" kern="1200" dirty="0">
                <a:solidFill>
                  <a:schemeClr val="tx1"/>
                </a:solidFill>
                <a:effectLst/>
                <a:latin typeface="+mn-lt"/>
                <a:ea typeface="+mn-ea"/>
                <a:cs typeface="+mn-cs"/>
              </a:rPr>
              <a:t> that's right.</a:t>
            </a:r>
            <a:br>
              <a:rPr lang="en-GB" sz="1200" b="0" i="0" u="none" strike="noStrike" kern="1200" dirty="0">
                <a:solidFill>
                  <a:schemeClr val="tx1"/>
                </a:solidFill>
                <a:effectLst/>
                <a:latin typeface="+mn-lt"/>
                <a:ea typeface="+mn-ea"/>
                <a:cs typeface="+mn-cs"/>
              </a:rPr>
            </a:br>
            <a:br>
              <a:rPr lang="en-GB" sz="1200" b="0" i="0" u="none" strike="noStrike" kern="1200" dirty="0">
                <a:solidFill>
                  <a:schemeClr val="tx1"/>
                </a:solidFill>
                <a:effectLst/>
                <a:latin typeface="+mn-lt"/>
                <a:ea typeface="+mn-ea"/>
                <a:cs typeface="+mn-cs"/>
              </a:rPr>
            </a:br>
            <a:r>
              <a:rPr lang="en-GB" sz="1200" b="0" i="0" u="none" strike="noStrike" kern="1200" dirty="0">
                <a:solidFill>
                  <a:schemeClr val="tx1"/>
                </a:solidFill>
                <a:effectLst/>
                <a:latin typeface="+mn-lt"/>
                <a:ea typeface="+mn-ea"/>
                <a:cs typeface="+mn-cs"/>
              </a:rPr>
              <a:t>Remember to stick to the facts. For example, you should say:</a:t>
            </a:r>
            <a:br>
              <a:rPr lang="en-GB" sz="1200" b="0" i="0" u="none" strike="noStrike" kern="1200" dirty="0">
                <a:solidFill>
                  <a:schemeClr val="tx1"/>
                </a:solidFill>
                <a:effectLst/>
                <a:latin typeface="+mn-lt"/>
                <a:ea typeface="+mn-ea"/>
                <a:cs typeface="+mn-cs"/>
              </a:rPr>
            </a:br>
            <a:r>
              <a:rPr lang="en-GB" sz="1200" b="0" i="1" u="none" strike="noStrike" kern="1200" dirty="0">
                <a:solidFill>
                  <a:schemeClr val="tx1"/>
                </a:solidFill>
                <a:effectLst/>
                <a:latin typeface="+mn-lt"/>
                <a:ea typeface="+mn-ea"/>
                <a:cs typeface="+mn-cs"/>
              </a:rPr>
              <a:t>"I saw Andy grab Paul and push him to the ground"</a:t>
            </a:r>
            <a:r>
              <a:rPr lang="en-GB" sz="1200" b="0" i="0" u="none" strike="noStrike" kern="1200" dirty="0">
                <a:solidFill>
                  <a:schemeClr val="tx1"/>
                </a:solidFill>
                <a:effectLst/>
                <a:latin typeface="+mn-lt"/>
                <a:ea typeface="+mn-ea"/>
                <a:cs typeface="+mn-cs"/>
              </a:rPr>
              <a:t>.</a:t>
            </a:r>
            <a:br>
              <a:rPr lang="en-GB" sz="1200" b="0" i="0" u="none" strike="noStrike" kern="1200" dirty="0">
                <a:solidFill>
                  <a:schemeClr val="tx1"/>
                </a:solidFill>
                <a:effectLst/>
                <a:latin typeface="+mn-lt"/>
                <a:ea typeface="+mn-ea"/>
                <a:cs typeface="+mn-cs"/>
              </a:rPr>
            </a:br>
            <a:r>
              <a:rPr lang="en-GB" sz="1200" b="0" i="0" u="none" strike="noStrike" kern="1200" dirty="0">
                <a:solidFill>
                  <a:schemeClr val="tx1"/>
                </a:solidFill>
                <a:effectLst/>
                <a:latin typeface="+mn-lt"/>
                <a:ea typeface="+mn-ea"/>
                <a:cs typeface="+mn-cs"/>
              </a:rPr>
              <a:t>Not:</a:t>
            </a:r>
            <a:br>
              <a:rPr lang="en-GB" sz="1200" b="0" i="0" u="none" strike="noStrike" kern="1200" dirty="0">
                <a:solidFill>
                  <a:schemeClr val="tx1"/>
                </a:solidFill>
                <a:effectLst/>
                <a:latin typeface="+mn-lt"/>
                <a:ea typeface="+mn-ea"/>
                <a:cs typeface="+mn-cs"/>
              </a:rPr>
            </a:br>
            <a:r>
              <a:rPr lang="en-GB" sz="1200" b="0" i="1" u="none" strike="noStrike" kern="1200" dirty="0">
                <a:solidFill>
                  <a:schemeClr val="tx1"/>
                </a:solidFill>
                <a:effectLst/>
                <a:latin typeface="+mn-lt"/>
                <a:ea typeface="+mn-ea"/>
                <a:cs typeface="+mn-cs"/>
              </a:rPr>
              <a:t>I saw Andy push Paul to the ground, which could have really hurt him."</a:t>
            </a:r>
            <a:br>
              <a:rPr lang="en-GB" sz="1200" b="0" i="0" u="none" strike="noStrike" kern="1200" dirty="0">
                <a:solidFill>
                  <a:schemeClr val="tx1"/>
                </a:solidFill>
                <a:effectLst/>
                <a:latin typeface="+mn-lt"/>
                <a:ea typeface="+mn-ea"/>
                <a:cs typeface="+mn-cs"/>
              </a:rPr>
            </a:br>
            <a:r>
              <a:rPr lang="en-GB" sz="1200" b="0" i="0" u="none" strike="noStrike" kern="1200" dirty="0">
                <a:solidFill>
                  <a:schemeClr val="tx1"/>
                </a:solidFill>
                <a:effectLst/>
                <a:latin typeface="+mn-lt"/>
                <a:ea typeface="+mn-ea"/>
                <a:cs typeface="+mn-cs"/>
              </a:rPr>
              <a:t>If the adult tells you about the abuse write it down using their words. For example;</a:t>
            </a:r>
            <a:br>
              <a:rPr lang="en-GB" sz="1200" b="0" i="0" u="none" strike="noStrike" kern="1200" dirty="0">
                <a:solidFill>
                  <a:schemeClr val="tx1"/>
                </a:solidFill>
                <a:effectLst/>
                <a:latin typeface="+mn-lt"/>
                <a:ea typeface="+mn-ea"/>
                <a:cs typeface="+mn-cs"/>
              </a:rPr>
            </a:br>
            <a:r>
              <a:rPr lang="en-GB" sz="1200" b="0" i="1" u="none" strike="noStrike" kern="1200" dirty="0">
                <a:solidFill>
                  <a:schemeClr val="tx1"/>
                </a:solidFill>
                <a:effectLst/>
                <a:latin typeface="+mn-lt"/>
                <a:ea typeface="+mn-ea"/>
                <a:cs typeface="+mn-cs"/>
              </a:rPr>
              <a:t>"She said to me....“</a:t>
            </a:r>
          </a:p>
          <a:p>
            <a:pPr marL="171450" indent="-171450" fontAlgn="base">
              <a:buFont typeface="Arial" panose="020B0604020202020204" pitchFamily="34" charset="0"/>
              <a:buChar char="•"/>
            </a:pPr>
            <a:endParaRPr lang="en-GB" sz="1200" b="0" i="1" u="none" strike="noStrike" kern="1200" dirty="0">
              <a:solidFill>
                <a:schemeClr val="tx1"/>
              </a:solidFill>
              <a:effectLst/>
              <a:latin typeface="+mn-lt"/>
              <a:ea typeface="+mn-ea"/>
              <a:cs typeface="+mn-cs"/>
            </a:endParaRPr>
          </a:p>
          <a:p>
            <a:pPr marL="0" indent="0" fontAlgn="base">
              <a:buFont typeface="Arial" panose="020B0604020202020204" pitchFamily="34" charset="0"/>
              <a:buNone/>
            </a:pPr>
            <a:r>
              <a:rPr lang="en-GB" u="none" strike="noStrike" dirty="0">
                <a:effectLst/>
              </a:rPr>
              <a:t>Tell the person who allegedly committed the abuse that you are going to report them?</a:t>
            </a:r>
          </a:p>
          <a:p>
            <a:pPr marL="171450" indent="-171450" fontAlgn="base">
              <a:buFont typeface="Arial" panose="020B0604020202020204" pitchFamily="34" charset="0"/>
              <a:buChar char="•"/>
            </a:pPr>
            <a:r>
              <a:rPr lang="en-GB" sz="1200" b="0" i="0" u="none" strike="noStrike" kern="1200" dirty="0">
                <a:solidFill>
                  <a:schemeClr val="tx1"/>
                </a:solidFill>
                <a:effectLst/>
                <a:latin typeface="+mn-lt"/>
                <a:ea typeface="+mn-ea"/>
                <a:cs typeface="+mn-cs"/>
              </a:rPr>
              <a:t>Actually, that's </a:t>
            </a:r>
            <a:r>
              <a:rPr lang="en-GB" sz="1200" b="1" i="0" u="none" strike="noStrike" kern="1200" dirty="0">
                <a:solidFill>
                  <a:schemeClr val="tx1"/>
                </a:solidFill>
                <a:effectLst/>
                <a:latin typeface="+mn-lt"/>
                <a:ea typeface="+mn-ea"/>
                <a:cs typeface="+mn-cs"/>
              </a:rPr>
              <a:t>not right.</a:t>
            </a:r>
          </a:p>
          <a:p>
            <a:pPr marL="171450" indent="-171450" fontAlgn="base">
              <a:buFont typeface="Arial" panose="020B0604020202020204" pitchFamily="34" charset="0"/>
              <a:buChar char="•"/>
            </a:pPr>
            <a:endParaRPr lang="en-GB" sz="1200" b="1" i="0" u="none" strike="noStrike" kern="1200" dirty="0">
              <a:solidFill>
                <a:schemeClr val="tx1"/>
              </a:solidFill>
              <a:effectLst/>
              <a:latin typeface="+mn-lt"/>
              <a:ea typeface="+mn-ea"/>
              <a:cs typeface="+mn-cs"/>
            </a:endParaRPr>
          </a:p>
          <a:p>
            <a:pPr marL="0" indent="0" fontAlgn="base">
              <a:buFont typeface="Arial" panose="020B0604020202020204" pitchFamily="34" charset="0"/>
              <a:buNone/>
            </a:pPr>
            <a:r>
              <a:rPr lang="en-GB" sz="1200" b="1" i="0" u="none" strike="noStrike" kern="1200" dirty="0">
                <a:solidFill>
                  <a:schemeClr val="tx1"/>
                </a:solidFill>
                <a:effectLst/>
                <a:latin typeface="+mn-lt"/>
                <a:ea typeface="+mn-ea"/>
                <a:cs typeface="+mn-cs"/>
              </a:rPr>
              <a:t>Extra actions:</a:t>
            </a:r>
          </a:p>
          <a:p>
            <a:pPr marL="171450" indent="-171450" fontAlgn="base">
              <a:buFont typeface="Arial" panose="020B0604020202020204" pitchFamily="34" charset="0"/>
              <a:buChar char="•"/>
            </a:pPr>
            <a:r>
              <a:rPr lang="en-GB" sz="1200" b="0" i="0" u="none" strike="noStrike" kern="1200" dirty="0">
                <a:solidFill>
                  <a:schemeClr val="tx1"/>
                </a:solidFill>
                <a:effectLst/>
                <a:latin typeface="+mn-lt"/>
                <a:ea typeface="+mn-ea"/>
                <a:cs typeface="+mn-cs"/>
              </a:rPr>
              <a:t>If someone has disclosed abuse to you, then you would also need to t</a:t>
            </a:r>
            <a:r>
              <a:rPr lang="en-GB" b="0" u="none" strike="noStrike" dirty="0">
                <a:effectLst/>
              </a:rPr>
              <a:t>ell </a:t>
            </a:r>
            <a:r>
              <a:rPr lang="en-GB" u="none" strike="noStrike" dirty="0">
                <a:effectLst/>
              </a:rPr>
              <a:t>the alleged adult at risk that you are going to have to tell your manager.</a:t>
            </a:r>
          </a:p>
          <a:p>
            <a:pPr marL="0" indent="0" fontAlgn="base">
              <a:buFont typeface="Arial" panose="020B0604020202020204" pitchFamily="34" charset="0"/>
              <a:buNone/>
            </a:pPr>
            <a:endParaRPr lang="en-GB" sz="1200" b="0" i="0" u="none" strike="noStrike" kern="1200" dirty="0">
              <a:solidFill>
                <a:schemeClr val="tx1"/>
              </a:solidFill>
              <a:effectLst/>
              <a:latin typeface="+mn-lt"/>
              <a:ea typeface="+mn-ea"/>
              <a:cs typeface="+mn-cs"/>
            </a:endParaRPr>
          </a:p>
          <a:p>
            <a:pPr marL="0" indent="0" fontAlgn="base">
              <a:buFont typeface="Arial" panose="020B0604020202020204" pitchFamily="34" charset="0"/>
              <a:buNone/>
            </a:pPr>
            <a:br>
              <a:rPr lang="en-GB" sz="1200" b="0" i="0" u="none" strike="noStrike" kern="1200" dirty="0">
                <a:solidFill>
                  <a:schemeClr val="tx1"/>
                </a:solidFill>
                <a:effectLst/>
                <a:latin typeface="+mn-lt"/>
                <a:ea typeface="+mn-ea"/>
                <a:cs typeface="+mn-cs"/>
              </a:rPr>
            </a:br>
            <a:br>
              <a:rPr lang="en-GB" sz="1200" b="0" i="0" u="none" strike="noStrike" kern="1200" dirty="0">
                <a:solidFill>
                  <a:schemeClr val="tx1"/>
                </a:solidFill>
                <a:effectLst/>
                <a:latin typeface="+mn-lt"/>
                <a:ea typeface="+mn-ea"/>
                <a:cs typeface="+mn-cs"/>
              </a:rPr>
            </a:br>
            <a:r>
              <a:rPr lang="en-GB" sz="1200" b="0" i="0" u="none" strike="noStrike" kern="1200" dirty="0">
                <a:solidFill>
                  <a:schemeClr val="tx1"/>
                </a:solidFill>
                <a:effectLst/>
                <a:latin typeface="+mn-lt"/>
                <a:ea typeface="+mn-ea"/>
                <a:cs typeface="+mn-cs"/>
              </a:rPr>
              <a:t>You </a:t>
            </a:r>
            <a:r>
              <a:rPr lang="en-GB" sz="1200" b="1" i="0" u="none" strike="noStrike" kern="1200" dirty="0">
                <a:solidFill>
                  <a:schemeClr val="tx1"/>
                </a:solidFill>
                <a:effectLst/>
                <a:latin typeface="+mn-lt"/>
                <a:ea typeface="+mn-ea"/>
                <a:cs typeface="+mn-cs"/>
              </a:rPr>
              <a:t>do not have to inform the person posing the risk </a:t>
            </a:r>
            <a:r>
              <a:rPr lang="en-GB" sz="1200" b="0" i="0" u="none" strike="noStrike" kern="1200" dirty="0">
                <a:solidFill>
                  <a:schemeClr val="tx1"/>
                </a:solidFill>
                <a:effectLst/>
                <a:latin typeface="+mn-lt"/>
                <a:ea typeface="+mn-ea"/>
                <a:cs typeface="+mn-cs"/>
              </a:rPr>
              <a:t>(or alleged person posing a risk)  that you are going to report the incident.</a:t>
            </a:r>
          </a:p>
          <a:p>
            <a:pPr marL="171450" indent="-171450" fontAlgn="base">
              <a:buFont typeface="Arial" panose="020B0604020202020204" pitchFamily="34" charset="0"/>
              <a:buChar char="•"/>
            </a:pPr>
            <a:endParaRPr lang="en-GB" sz="1200" b="0" i="0" u="none" strike="noStrike" kern="1200" dirty="0">
              <a:solidFill>
                <a:schemeClr val="tx1"/>
              </a:solidFill>
              <a:effectLst/>
              <a:latin typeface="+mn-lt"/>
              <a:ea typeface="+mn-ea"/>
              <a:cs typeface="+mn-cs"/>
            </a:endParaRPr>
          </a:p>
          <a:p>
            <a:pPr marL="0" indent="0" fontAlgn="base">
              <a:buFont typeface="Arial" panose="020B0604020202020204" pitchFamily="34" charset="0"/>
              <a:buNone/>
            </a:pPr>
            <a:r>
              <a:rPr lang="en-GB" u="none" strike="noStrike" dirty="0">
                <a:effectLst/>
              </a:rPr>
              <a:t>Report this to your nominated referrer?</a:t>
            </a:r>
          </a:p>
          <a:p>
            <a:pPr marL="171450" indent="-171450" fontAlgn="base">
              <a:buFont typeface="Arial" panose="020B0604020202020204" pitchFamily="34" charset="0"/>
              <a:buChar char="•"/>
            </a:pPr>
            <a:r>
              <a:rPr lang="en-GB" sz="1200" b="0" i="0" u="none" strike="noStrike" kern="1200" dirty="0">
                <a:solidFill>
                  <a:schemeClr val="tx1"/>
                </a:solidFill>
                <a:effectLst/>
                <a:latin typeface="+mn-lt"/>
                <a:ea typeface="+mn-ea"/>
                <a:cs typeface="+mn-cs"/>
              </a:rPr>
              <a:t>Yes, that’s right</a:t>
            </a:r>
          </a:p>
          <a:p>
            <a:pPr fontAlgn="base"/>
            <a:endParaRPr lang="en-GB" sz="1200" b="0" i="0" u="none" strike="noStrike" kern="1200" dirty="0">
              <a:solidFill>
                <a:schemeClr val="tx1"/>
              </a:solidFill>
              <a:effectLst/>
              <a:latin typeface="+mn-lt"/>
              <a:ea typeface="+mn-ea"/>
              <a:cs typeface="+mn-cs"/>
            </a:endParaRPr>
          </a:p>
          <a:p>
            <a:endParaRPr lang="en-GB" i="1" dirty="0"/>
          </a:p>
        </p:txBody>
      </p:sp>
      <p:sp>
        <p:nvSpPr>
          <p:cNvPr id="4" name="Slide Number Placeholder 3"/>
          <p:cNvSpPr>
            <a:spLocks noGrp="1"/>
          </p:cNvSpPr>
          <p:nvPr>
            <p:ph type="sldNum" sz="quarter" idx="10"/>
          </p:nvPr>
        </p:nvSpPr>
        <p:spPr/>
        <p:txBody>
          <a:bodyPr/>
          <a:lstStyle/>
          <a:p>
            <a:fld id="{09AEA1D6-626B-4199-BE09-C35C2BB30A2D}" type="slidenum">
              <a:rPr lang="en-GB" smtClean="0"/>
              <a:t>29</a:t>
            </a:fld>
            <a:endParaRPr lang="en-GB"/>
          </a:p>
        </p:txBody>
      </p:sp>
    </p:spTree>
    <p:extLst>
      <p:ext uri="{BB962C8B-B14F-4D97-AF65-F5344CB8AC3E}">
        <p14:creationId xmlns:p14="http://schemas.microsoft.com/office/powerpoint/2010/main" val="32315391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endParaRPr lang="en-GB" sz="1200" b="0" i="0" u="none" strike="noStrike" kern="1200" dirty="0">
              <a:solidFill>
                <a:schemeClr val="tx1"/>
              </a:solidFill>
              <a:effectLst/>
              <a:latin typeface="+mn-lt"/>
              <a:ea typeface="+mn-ea"/>
              <a:cs typeface="+mn-cs"/>
            </a:endParaRPr>
          </a:p>
          <a:p>
            <a:endParaRPr lang="en-GB" i="1" dirty="0"/>
          </a:p>
        </p:txBody>
      </p:sp>
      <p:sp>
        <p:nvSpPr>
          <p:cNvPr id="4" name="Slide Number Placeholder 3"/>
          <p:cNvSpPr>
            <a:spLocks noGrp="1"/>
          </p:cNvSpPr>
          <p:nvPr>
            <p:ph type="sldNum" sz="quarter" idx="10"/>
          </p:nvPr>
        </p:nvSpPr>
        <p:spPr/>
        <p:txBody>
          <a:bodyPr/>
          <a:lstStyle/>
          <a:p>
            <a:fld id="{09AEA1D6-626B-4199-BE09-C35C2BB30A2D}" type="slidenum">
              <a:rPr lang="en-GB" smtClean="0"/>
              <a:t>30</a:t>
            </a:fld>
            <a:endParaRPr lang="en-GB"/>
          </a:p>
        </p:txBody>
      </p:sp>
    </p:spTree>
    <p:extLst>
      <p:ext uri="{BB962C8B-B14F-4D97-AF65-F5344CB8AC3E}">
        <p14:creationId xmlns:p14="http://schemas.microsoft.com/office/powerpoint/2010/main" val="36000529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10"/>
          </p:nvPr>
        </p:nvSpPr>
        <p:spPr/>
        <p:txBody>
          <a:bodyPr/>
          <a:lstStyle/>
          <a:p>
            <a:fld id="{09AEA1D6-626B-4199-BE09-C35C2BB30A2D}" type="slidenum">
              <a:rPr lang="en-GB" smtClean="0"/>
              <a:t>31</a:t>
            </a:fld>
            <a:endParaRPr lang="en-GB"/>
          </a:p>
        </p:txBody>
      </p:sp>
    </p:spTree>
    <p:extLst>
      <p:ext uri="{BB962C8B-B14F-4D97-AF65-F5344CB8AC3E}">
        <p14:creationId xmlns:p14="http://schemas.microsoft.com/office/powerpoint/2010/main" val="4660822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fontAlgn="base">
              <a:buFont typeface="Arial" panose="020B0604020202020204" pitchFamily="34" charset="0"/>
              <a:buNone/>
            </a:pPr>
            <a:endParaRPr lang="en-GB" u="none" strike="noStrike" dirty="0">
              <a:effectLst/>
            </a:endParaRPr>
          </a:p>
        </p:txBody>
      </p:sp>
      <p:sp>
        <p:nvSpPr>
          <p:cNvPr id="4" name="Slide Number Placeholder 3"/>
          <p:cNvSpPr>
            <a:spLocks noGrp="1"/>
          </p:cNvSpPr>
          <p:nvPr>
            <p:ph type="sldNum" sz="quarter" idx="10"/>
          </p:nvPr>
        </p:nvSpPr>
        <p:spPr/>
        <p:txBody>
          <a:bodyPr/>
          <a:lstStyle/>
          <a:p>
            <a:fld id="{09AEA1D6-626B-4199-BE09-C35C2BB30A2D}" type="slidenum">
              <a:rPr lang="en-GB" smtClean="0"/>
              <a:t>32</a:t>
            </a:fld>
            <a:endParaRPr lang="en-GB"/>
          </a:p>
        </p:txBody>
      </p:sp>
    </p:spTree>
    <p:extLst>
      <p:ext uri="{BB962C8B-B14F-4D97-AF65-F5344CB8AC3E}">
        <p14:creationId xmlns:p14="http://schemas.microsoft.com/office/powerpoint/2010/main" val="26824791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solidFill>
                  <a:schemeClr val="accent1">
                    <a:lumMod val="50000"/>
                  </a:schemeClr>
                </a:solidFill>
              </a:rPr>
              <a:t>Take </a:t>
            </a:r>
            <a:r>
              <a:rPr lang="en-GB" b="1" dirty="0">
                <a:solidFill>
                  <a:schemeClr val="accent1">
                    <a:lumMod val="50000"/>
                  </a:schemeClr>
                </a:solidFill>
              </a:rPr>
              <a:t>R</a:t>
            </a:r>
            <a:r>
              <a:rPr lang="en-GB" dirty="0">
                <a:solidFill>
                  <a:schemeClr val="accent1">
                    <a:lumMod val="50000"/>
                  </a:schemeClr>
                </a:solidFill>
              </a:rPr>
              <a:t>esponsibility for your own learning</a:t>
            </a:r>
          </a:p>
          <a:p>
            <a:pPr marL="171450" indent="-171450">
              <a:buFont typeface="Arial" panose="020B0604020202020204" pitchFamily="34" charset="0"/>
              <a:buChar char="•"/>
            </a:pPr>
            <a:r>
              <a:rPr lang="en-GB" dirty="0">
                <a:solidFill>
                  <a:schemeClr val="accent1">
                    <a:lumMod val="50000"/>
                  </a:schemeClr>
                </a:solidFill>
              </a:rPr>
              <a:t>Bring some </a:t>
            </a:r>
            <a:r>
              <a:rPr lang="en-GB" b="1" dirty="0">
                <a:solidFill>
                  <a:schemeClr val="accent1">
                    <a:lumMod val="50000"/>
                  </a:schemeClr>
                </a:solidFill>
              </a:rPr>
              <a:t>E</a:t>
            </a:r>
            <a:r>
              <a:rPr lang="en-GB" dirty="0">
                <a:solidFill>
                  <a:schemeClr val="accent1">
                    <a:lumMod val="50000"/>
                  </a:schemeClr>
                </a:solidFill>
              </a:rPr>
              <a:t>nergy and get involved!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1" dirty="0">
                <a:solidFill>
                  <a:schemeClr val="accent1">
                    <a:lumMod val="50000"/>
                  </a:schemeClr>
                </a:solidFill>
              </a:rPr>
              <a:t>S</a:t>
            </a:r>
            <a:r>
              <a:rPr lang="en-GB" dirty="0">
                <a:solidFill>
                  <a:schemeClr val="accent1">
                    <a:lumMod val="50000"/>
                  </a:schemeClr>
                </a:solidFill>
              </a:rPr>
              <a:t>upport each other, and only one conversation at a time and have respect for each others’ views</a:t>
            </a:r>
          </a:p>
          <a:p>
            <a:pPr marL="171450" indent="-171450">
              <a:buFont typeface="Arial" panose="020B0604020202020204" pitchFamily="34" charset="0"/>
              <a:buChar char="•"/>
            </a:pPr>
            <a:r>
              <a:rPr lang="en-GB" b="1" dirty="0">
                <a:solidFill>
                  <a:schemeClr val="accent1">
                    <a:lumMod val="50000"/>
                  </a:schemeClr>
                </a:solidFill>
              </a:rPr>
              <a:t>P</a:t>
            </a:r>
            <a:r>
              <a:rPr lang="en-GB" dirty="0">
                <a:solidFill>
                  <a:schemeClr val="accent1">
                    <a:lumMod val="50000"/>
                  </a:schemeClr>
                </a:solidFill>
              </a:rPr>
              <a:t>unctuality - We</a:t>
            </a:r>
            <a:r>
              <a:rPr lang="en-GB" baseline="0" dirty="0">
                <a:solidFill>
                  <a:schemeClr val="accent1">
                    <a:lumMod val="50000"/>
                  </a:schemeClr>
                </a:solidFill>
              </a:rPr>
              <a:t> will have a break midway through the session; if you can come back on time that would be appreciated</a:t>
            </a:r>
          </a:p>
          <a:p>
            <a:pPr marL="171450" indent="-171450">
              <a:buFont typeface="Arial" panose="020B0604020202020204" pitchFamily="34" charset="0"/>
              <a:buChar char="•"/>
            </a:pPr>
            <a:r>
              <a:rPr lang="en-GB" b="1" baseline="0" dirty="0">
                <a:solidFill>
                  <a:schemeClr val="accent1">
                    <a:lumMod val="50000"/>
                  </a:schemeClr>
                </a:solidFill>
              </a:rPr>
              <a:t>E</a:t>
            </a:r>
            <a:r>
              <a:rPr lang="en-GB" baseline="0" dirty="0">
                <a:solidFill>
                  <a:schemeClr val="accent1">
                    <a:lumMod val="50000"/>
                  </a:schemeClr>
                </a:solidFill>
              </a:rPr>
              <a:t>quality - treat each other as individuals, with individual experience – a different point of view to yours is good for discussion and equally as valid</a:t>
            </a:r>
            <a:endParaRPr lang="en-GB" dirty="0">
              <a:solidFill>
                <a:schemeClr val="accent1">
                  <a:lumMod val="50000"/>
                </a:schemeClr>
              </a:solidFill>
            </a:endParaRPr>
          </a:p>
          <a:p>
            <a:pPr marL="171450" indent="-171450">
              <a:buFont typeface="Arial" panose="020B0604020202020204" pitchFamily="34" charset="0"/>
              <a:buChar char="•"/>
            </a:pPr>
            <a:r>
              <a:rPr lang="en-GB" b="1" dirty="0">
                <a:solidFill>
                  <a:schemeClr val="accent1">
                    <a:lumMod val="50000"/>
                  </a:schemeClr>
                </a:solidFill>
              </a:rPr>
              <a:t>C</a:t>
            </a:r>
            <a:r>
              <a:rPr lang="en-GB" dirty="0">
                <a:solidFill>
                  <a:schemeClr val="accent1">
                    <a:lumMod val="50000"/>
                  </a:schemeClr>
                </a:solidFill>
              </a:rPr>
              <a:t>onfidentiality – We are on a training course, and appreciate that you may talk about ‘live’ cases – please respect that you may be treated to confidential information, and not to discuss outside of the course. However, we are still subject to the same rules on confidentiality here that we are in our workplaces -  If something is brought to my attention on a live case that needs addressing, then as a trainer, I will have a duty to attend to it.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1" dirty="0">
                <a:solidFill>
                  <a:schemeClr val="accent1">
                    <a:lumMod val="50000"/>
                  </a:schemeClr>
                </a:solidFill>
              </a:rPr>
              <a:t>T</a:t>
            </a:r>
            <a:r>
              <a:rPr lang="en-GB" dirty="0">
                <a:solidFill>
                  <a:schemeClr val="accent1">
                    <a:lumMod val="50000"/>
                  </a:schemeClr>
                </a:solidFill>
              </a:rPr>
              <a:t>ake risks! You will get out what you put in,</a:t>
            </a:r>
            <a:r>
              <a:rPr lang="en-GB" baseline="0" dirty="0">
                <a:solidFill>
                  <a:schemeClr val="accent1">
                    <a:lumMod val="50000"/>
                  </a:schemeClr>
                </a:solidFill>
              </a:rPr>
              <a:t> and I don’t want anyone to come here this morning with a burning question, and to leave without having it answered!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solidFill>
                <a:schemeClr val="accent1">
                  <a:lumMod val="50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chemeClr val="accent1">
                    <a:lumMod val="50000"/>
                  </a:schemeClr>
                </a:solidFill>
              </a:rPr>
              <a:t>Facilitator doesn’t have all the answers, but if you will work with me, we will look at the procedures and find out the answers relating to any adult safeguarding </a:t>
            </a:r>
            <a:r>
              <a:rPr lang="en-GB" dirty="0" err="1">
                <a:solidFill>
                  <a:schemeClr val="accent1">
                    <a:lumMod val="50000"/>
                  </a:schemeClr>
                </a:solidFill>
              </a:rPr>
              <a:t>reaferral</a:t>
            </a:r>
            <a:r>
              <a:rPr lang="en-GB" dirty="0">
                <a:solidFill>
                  <a:schemeClr val="accent1">
                    <a:lumMod val="50000"/>
                  </a:schemeClr>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solidFill>
                <a:schemeClr val="accent1">
                  <a:lumMod val="50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solidFill>
                <a:schemeClr val="accent1">
                  <a:lumMod val="50000"/>
                </a:schemeClr>
              </a:solidFill>
            </a:endParaRPr>
          </a:p>
          <a:p>
            <a:endParaRPr lang="en-GB" dirty="0">
              <a:solidFill>
                <a:schemeClr val="accent1">
                  <a:lumMod val="50000"/>
                </a:schemeClr>
              </a:solidFill>
            </a:endParaRPr>
          </a:p>
          <a:p>
            <a:endParaRPr lang="en-GB" dirty="0"/>
          </a:p>
        </p:txBody>
      </p:sp>
      <p:sp>
        <p:nvSpPr>
          <p:cNvPr id="4" name="Slide Number Placeholder 3"/>
          <p:cNvSpPr>
            <a:spLocks noGrp="1"/>
          </p:cNvSpPr>
          <p:nvPr>
            <p:ph type="sldNum" sz="quarter" idx="10"/>
          </p:nvPr>
        </p:nvSpPr>
        <p:spPr/>
        <p:txBody>
          <a:bodyPr/>
          <a:lstStyle/>
          <a:p>
            <a:fld id="{09AEA1D6-626B-4199-BE09-C35C2BB30A2D}" type="slidenum">
              <a:rPr lang="en-GB" smtClean="0"/>
              <a:t>3</a:t>
            </a:fld>
            <a:endParaRPr lang="en-GB"/>
          </a:p>
        </p:txBody>
      </p:sp>
    </p:spTree>
    <p:extLst>
      <p:ext uri="{BB962C8B-B14F-4D97-AF65-F5344CB8AC3E}">
        <p14:creationId xmlns:p14="http://schemas.microsoft.com/office/powerpoint/2010/main" val="13323925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9AEA1D6-626B-4199-BE09-C35C2BB30A2D}" type="slidenum">
              <a:rPr lang="en-GB" smtClean="0"/>
              <a:t>33</a:t>
            </a:fld>
            <a:endParaRPr lang="en-GB"/>
          </a:p>
        </p:txBody>
      </p:sp>
    </p:spTree>
    <p:extLst>
      <p:ext uri="{BB962C8B-B14F-4D97-AF65-F5344CB8AC3E}">
        <p14:creationId xmlns:p14="http://schemas.microsoft.com/office/powerpoint/2010/main" val="10425889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10"/>
          </p:nvPr>
        </p:nvSpPr>
        <p:spPr/>
        <p:txBody>
          <a:bodyPr/>
          <a:lstStyle/>
          <a:p>
            <a:fld id="{09AEA1D6-626B-4199-BE09-C35C2BB30A2D}" type="slidenum">
              <a:rPr lang="en-GB" smtClean="0"/>
              <a:t>34</a:t>
            </a:fld>
            <a:endParaRPr lang="en-GB"/>
          </a:p>
        </p:txBody>
      </p:sp>
    </p:spTree>
    <p:extLst>
      <p:ext uri="{BB962C8B-B14F-4D97-AF65-F5344CB8AC3E}">
        <p14:creationId xmlns:p14="http://schemas.microsoft.com/office/powerpoint/2010/main" val="10140075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Nottinghamshire</a:t>
            </a:r>
            <a:r>
              <a:rPr lang="en-GB" baseline="0" dirty="0"/>
              <a:t>, as with all local authorities, we have procedures and guidance to support staff in their role.</a:t>
            </a:r>
          </a:p>
          <a:p>
            <a:endParaRPr lang="en-GB" baseline="0" dirty="0"/>
          </a:p>
          <a:p>
            <a:r>
              <a:rPr lang="en-GB" baseline="0" dirty="0"/>
              <a:t>Hands up who has read these?</a:t>
            </a:r>
          </a:p>
          <a:p>
            <a:endParaRPr lang="en-GB" baseline="0" dirty="0"/>
          </a:p>
          <a:p>
            <a:r>
              <a:rPr lang="en-GB" baseline="0" dirty="0"/>
              <a:t>Right then, your homework: It is your responsibility as an alerter to read these. If you only take one thing from today, then it should be to read the procedures, guidance and pathways documents.</a:t>
            </a:r>
          </a:p>
        </p:txBody>
      </p:sp>
      <p:sp>
        <p:nvSpPr>
          <p:cNvPr id="4" name="Slide Number Placeholder 3"/>
          <p:cNvSpPr>
            <a:spLocks noGrp="1"/>
          </p:cNvSpPr>
          <p:nvPr>
            <p:ph type="sldNum" sz="quarter" idx="10"/>
          </p:nvPr>
        </p:nvSpPr>
        <p:spPr/>
        <p:txBody>
          <a:bodyPr/>
          <a:lstStyle/>
          <a:p>
            <a:fld id="{09AEA1D6-626B-4199-BE09-C35C2BB30A2D}" type="slidenum">
              <a:rPr lang="en-GB" smtClean="0"/>
              <a:t>35</a:t>
            </a:fld>
            <a:endParaRPr lang="en-GB"/>
          </a:p>
        </p:txBody>
      </p:sp>
    </p:spTree>
    <p:extLst>
      <p:ext uri="{BB962C8B-B14F-4D97-AF65-F5344CB8AC3E}">
        <p14:creationId xmlns:p14="http://schemas.microsoft.com/office/powerpoint/2010/main" val="130991376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Immediate safety and actions can be found on page 15 of the procedures, point 13.2</a:t>
            </a:r>
          </a:p>
          <a:p>
            <a:endParaRPr lang="en-GB" dirty="0"/>
          </a:p>
          <a:p>
            <a:r>
              <a:rPr lang="en-GB" dirty="0"/>
              <a:t>What,</a:t>
            </a:r>
            <a:r>
              <a:rPr lang="en-GB" baseline="0" dirty="0"/>
              <a:t> if any, </a:t>
            </a:r>
            <a:r>
              <a:rPr lang="en-GB" dirty="0"/>
              <a:t>are the immediate risks for the adult?</a:t>
            </a:r>
          </a:p>
          <a:p>
            <a:endParaRPr lang="en-GB" dirty="0"/>
          </a:p>
          <a:p>
            <a:r>
              <a:rPr lang="en-GB" dirty="0"/>
              <a:t>Is this an emergency?</a:t>
            </a:r>
          </a:p>
          <a:p>
            <a:endParaRPr lang="en-GB" dirty="0"/>
          </a:p>
          <a:p>
            <a:r>
              <a:rPr lang="en-GB" dirty="0"/>
              <a:t>Does the person posing a risk have any care and support needs?</a:t>
            </a:r>
          </a:p>
          <a:p>
            <a:endParaRPr lang="en-GB" dirty="0"/>
          </a:p>
          <a:p>
            <a:r>
              <a:rPr lang="en-GB" dirty="0"/>
              <a:t>Is there any need to preserve evidence?</a:t>
            </a:r>
          </a:p>
          <a:p>
            <a:endParaRPr lang="en-GB" dirty="0"/>
          </a:p>
          <a:p>
            <a:r>
              <a:rPr lang="en-GB" dirty="0"/>
              <a:t>Do you need to take photos of bruises before they fade?</a:t>
            </a:r>
          </a:p>
          <a:p>
            <a:endParaRPr lang="en-GB" dirty="0"/>
          </a:p>
          <a:p>
            <a:r>
              <a:rPr lang="en-GB" dirty="0"/>
              <a:t>Body map?</a:t>
            </a:r>
          </a:p>
        </p:txBody>
      </p:sp>
      <p:sp>
        <p:nvSpPr>
          <p:cNvPr id="4" name="Slide Number Placeholder 3"/>
          <p:cNvSpPr>
            <a:spLocks noGrp="1"/>
          </p:cNvSpPr>
          <p:nvPr>
            <p:ph type="sldNum" sz="quarter" idx="10"/>
          </p:nvPr>
        </p:nvSpPr>
        <p:spPr/>
        <p:txBody>
          <a:bodyPr/>
          <a:lstStyle/>
          <a:p>
            <a:fld id="{E0841F9D-1F8B-4333-A039-56FE99AA8ADE}" type="slidenum">
              <a:rPr lang="en-GB" smtClean="0"/>
              <a:t>36</a:t>
            </a:fld>
            <a:endParaRPr lang="en-GB"/>
          </a:p>
        </p:txBody>
      </p:sp>
    </p:spTree>
    <p:extLst>
      <p:ext uri="{BB962C8B-B14F-4D97-AF65-F5344CB8AC3E}">
        <p14:creationId xmlns:p14="http://schemas.microsoft.com/office/powerpoint/2010/main" val="395834700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page 19 of the procedures, point 14.3</a:t>
            </a:r>
          </a:p>
          <a:p>
            <a:endParaRPr lang="en-GB" dirty="0"/>
          </a:p>
          <a:p>
            <a:pPr marL="171450" indent="-171450">
              <a:buFont typeface="Arial" panose="020B0604020202020204" pitchFamily="34" charset="0"/>
              <a:buChar char="•"/>
            </a:pPr>
            <a:r>
              <a:rPr lang="en-GB" sz="1200" dirty="0">
                <a:solidFill>
                  <a:schemeClr val="accent1">
                    <a:lumMod val="50000"/>
                  </a:schemeClr>
                </a:solidFill>
              </a:rPr>
              <a:t>No promises</a:t>
            </a:r>
          </a:p>
          <a:p>
            <a:pPr marL="171450" indent="-171450">
              <a:buFont typeface="Arial" panose="020B0604020202020204" pitchFamily="34" charset="0"/>
              <a:buChar char="•"/>
            </a:pPr>
            <a:r>
              <a:rPr lang="en-GB" sz="1200" dirty="0">
                <a:solidFill>
                  <a:schemeClr val="accent1">
                    <a:lumMod val="50000"/>
                  </a:schemeClr>
                </a:solidFill>
              </a:rPr>
              <a:t>Share with MASH</a:t>
            </a:r>
          </a:p>
          <a:p>
            <a:pPr marL="171450" indent="-171450">
              <a:buFont typeface="Arial" panose="020B0604020202020204" pitchFamily="34" charset="0"/>
              <a:buChar char="•"/>
            </a:pPr>
            <a:r>
              <a:rPr lang="en-GB" sz="1200" dirty="0">
                <a:solidFill>
                  <a:schemeClr val="accent1">
                    <a:lumMod val="50000"/>
                  </a:schemeClr>
                </a:solidFill>
              </a:rPr>
              <a:t>Not always easy</a:t>
            </a:r>
          </a:p>
          <a:p>
            <a:endParaRPr lang="en-GB" dirty="0"/>
          </a:p>
          <a:p>
            <a:r>
              <a:rPr lang="en-GB" dirty="0"/>
              <a:t>What</a:t>
            </a:r>
            <a:r>
              <a:rPr lang="en-GB" baseline="0" dirty="0"/>
              <a:t> does the adult want to happen?</a:t>
            </a:r>
          </a:p>
          <a:p>
            <a:endParaRPr lang="en-GB" baseline="0" dirty="0"/>
          </a:p>
          <a:p>
            <a:r>
              <a:rPr lang="en-GB" baseline="0" dirty="0"/>
              <a:t>Do they need any support to communicate? </a:t>
            </a:r>
          </a:p>
          <a:p>
            <a:endParaRPr lang="en-GB" baseline="0" dirty="0"/>
          </a:p>
          <a:p>
            <a:r>
              <a:rPr lang="en-GB" baseline="0" dirty="0"/>
              <a:t>Do they need support to communicate effectively? Aids? Pictures? Easy read symbols?</a:t>
            </a:r>
          </a:p>
          <a:p>
            <a:endParaRPr lang="en-GB" baseline="0" dirty="0"/>
          </a:p>
          <a:p>
            <a:r>
              <a:rPr lang="en-GB" baseline="0" dirty="0"/>
              <a:t>What might you need to consider when talking with the adult? </a:t>
            </a:r>
          </a:p>
          <a:p>
            <a:endParaRPr lang="en-GB" dirty="0"/>
          </a:p>
        </p:txBody>
      </p:sp>
      <p:sp>
        <p:nvSpPr>
          <p:cNvPr id="4" name="Slide Number Placeholder 3"/>
          <p:cNvSpPr>
            <a:spLocks noGrp="1"/>
          </p:cNvSpPr>
          <p:nvPr>
            <p:ph type="sldNum" sz="quarter" idx="10"/>
          </p:nvPr>
        </p:nvSpPr>
        <p:spPr/>
        <p:txBody>
          <a:bodyPr/>
          <a:lstStyle/>
          <a:p>
            <a:fld id="{E0841F9D-1F8B-4333-A039-56FE99AA8ADE}" type="slidenum">
              <a:rPr lang="en-GB" smtClean="0"/>
              <a:t>37</a:t>
            </a:fld>
            <a:endParaRPr lang="en-GB"/>
          </a:p>
        </p:txBody>
      </p:sp>
    </p:spTree>
    <p:extLst>
      <p:ext uri="{BB962C8B-B14F-4D97-AF65-F5344CB8AC3E}">
        <p14:creationId xmlns:p14="http://schemas.microsoft.com/office/powerpoint/2010/main" val="271946990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10"/>
          </p:nvPr>
        </p:nvSpPr>
        <p:spPr/>
        <p:txBody>
          <a:bodyPr/>
          <a:lstStyle/>
          <a:p>
            <a:fld id="{09AEA1D6-626B-4199-BE09-C35C2BB30A2D}" type="slidenum">
              <a:rPr lang="en-GB" smtClean="0"/>
              <a:t>38</a:t>
            </a:fld>
            <a:endParaRPr lang="en-GB"/>
          </a:p>
        </p:txBody>
      </p:sp>
    </p:spTree>
    <p:extLst>
      <p:ext uri="{BB962C8B-B14F-4D97-AF65-F5344CB8AC3E}">
        <p14:creationId xmlns:p14="http://schemas.microsoft.com/office/powerpoint/2010/main" val="37367245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10"/>
          </p:nvPr>
        </p:nvSpPr>
        <p:spPr/>
        <p:txBody>
          <a:bodyPr/>
          <a:lstStyle/>
          <a:p>
            <a:fld id="{09AEA1D6-626B-4199-BE09-C35C2BB30A2D}" type="slidenum">
              <a:rPr lang="en-GB" smtClean="0"/>
              <a:t>39</a:t>
            </a:fld>
            <a:endParaRPr lang="en-GB"/>
          </a:p>
        </p:txBody>
      </p:sp>
    </p:spTree>
    <p:extLst>
      <p:ext uri="{BB962C8B-B14F-4D97-AF65-F5344CB8AC3E}">
        <p14:creationId xmlns:p14="http://schemas.microsoft.com/office/powerpoint/2010/main" val="188114292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Evaluation forms!</a:t>
            </a:r>
          </a:p>
        </p:txBody>
      </p:sp>
      <p:sp>
        <p:nvSpPr>
          <p:cNvPr id="4" name="Slide Number Placeholder 3"/>
          <p:cNvSpPr>
            <a:spLocks noGrp="1"/>
          </p:cNvSpPr>
          <p:nvPr>
            <p:ph type="sldNum" sz="quarter" idx="10"/>
          </p:nvPr>
        </p:nvSpPr>
        <p:spPr/>
        <p:txBody>
          <a:bodyPr/>
          <a:lstStyle/>
          <a:p>
            <a:fld id="{09AEA1D6-626B-4199-BE09-C35C2BB30A2D}" type="slidenum">
              <a:rPr lang="en-GB" smtClean="0"/>
              <a:t>40</a:t>
            </a:fld>
            <a:endParaRPr lang="en-GB"/>
          </a:p>
        </p:txBody>
      </p:sp>
    </p:spTree>
    <p:extLst>
      <p:ext uri="{BB962C8B-B14F-4D97-AF65-F5344CB8AC3E}">
        <p14:creationId xmlns:p14="http://schemas.microsoft.com/office/powerpoint/2010/main" val="6577571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9AEA1D6-626B-4199-BE09-C35C2BB30A2D}" type="slidenum">
              <a:rPr lang="en-GB" smtClean="0"/>
              <a:t>4</a:t>
            </a:fld>
            <a:endParaRPr lang="en-GB"/>
          </a:p>
        </p:txBody>
      </p:sp>
    </p:spTree>
    <p:extLst>
      <p:ext uri="{BB962C8B-B14F-4D97-AF65-F5344CB8AC3E}">
        <p14:creationId xmlns:p14="http://schemas.microsoft.com/office/powerpoint/2010/main" val="2601135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0" dirty="0"/>
              <a:t>Safeguarding adults at risk is everyone’s business, including yours!</a:t>
            </a:r>
          </a:p>
          <a:p>
            <a:endParaRPr lang="en-GB" i="0" dirty="0"/>
          </a:p>
          <a:p>
            <a:r>
              <a:rPr lang="en-GB" i="0" dirty="0"/>
              <a:t>We all have a duty to report concerns if we think someone is being abused or neglected.</a:t>
            </a:r>
          </a:p>
        </p:txBody>
      </p:sp>
      <p:sp>
        <p:nvSpPr>
          <p:cNvPr id="4" name="Slide Number Placeholder 3"/>
          <p:cNvSpPr>
            <a:spLocks noGrp="1"/>
          </p:cNvSpPr>
          <p:nvPr>
            <p:ph type="sldNum" sz="quarter" idx="10"/>
          </p:nvPr>
        </p:nvSpPr>
        <p:spPr/>
        <p:txBody>
          <a:bodyPr/>
          <a:lstStyle/>
          <a:p>
            <a:fld id="{09AEA1D6-626B-4199-BE09-C35C2BB30A2D}" type="slidenum">
              <a:rPr lang="en-GB" smtClean="0"/>
              <a:t>5</a:t>
            </a:fld>
            <a:endParaRPr lang="en-GB"/>
          </a:p>
        </p:txBody>
      </p:sp>
    </p:spTree>
    <p:extLst>
      <p:ext uri="{BB962C8B-B14F-4D97-AF65-F5344CB8AC3E}">
        <p14:creationId xmlns:p14="http://schemas.microsoft.com/office/powerpoint/2010/main" val="38928965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Safeguarding duties under the Care Act 2014 apply to those who are defined as above.</a:t>
            </a:r>
          </a:p>
          <a:p>
            <a:endParaRPr lang="en-GB" i="1" dirty="0"/>
          </a:p>
          <a:p>
            <a:r>
              <a:rPr lang="en-GB" b="1" i="1" dirty="0"/>
              <a:t>All 3 must apply </a:t>
            </a:r>
            <a:r>
              <a:rPr lang="en-GB" i="1" dirty="0"/>
              <a:t>for an adult to be identified as an adult with safeguarding needs</a:t>
            </a:r>
          </a:p>
        </p:txBody>
      </p:sp>
      <p:sp>
        <p:nvSpPr>
          <p:cNvPr id="4" name="Slide Number Placeholder 3"/>
          <p:cNvSpPr>
            <a:spLocks noGrp="1"/>
          </p:cNvSpPr>
          <p:nvPr>
            <p:ph type="sldNum" sz="quarter" idx="10"/>
          </p:nvPr>
        </p:nvSpPr>
        <p:spPr/>
        <p:txBody>
          <a:bodyPr/>
          <a:lstStyle/>
          <a:p>
            <a:fld id="{09AEA1D6-626B-4199-BE09-C35C2BB30A2D}" type="slidenum">
              <a:rPr lang="en-GB" smtClean="0"/>
              <a:t>6</a:t>
            </a:fld>
            <a:endParaRPr lang="en-GB"/>
          </a:p>
        </p:txBody>
      </p:sp>
    </p:spTree>
    <p:extLst>
      <p:ext uri="{BB962C8B-B14F-4D97-AF65-F5344CB8AC3E}">
        <p14:creationId xmlns:p14="http://schemas.microsoft.com/office/powerpoint/2010/main" val="13727771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9AEA1D6-626B-4199-BE09-C35C2BB30A2D}" type="slidenum">
              <a:rPr lang="en-GB" smtClean="0"/>
              <a:t>7</a:t>
            </a:fld>
            <a:endParaRPr lang="en-GB"/>
          </a:p>
        </p:txBody>
      </p:sp>
    </p:spTree>
    <p:extLst>
      <p:ext uri="{BB962C8B-B14F-4D97-AF65-F5344CB8AC3E}">
        <p14:creationId xmlns:p14="http://schemas.microsoft.com/office/powerpoint/2010/main" val="34682788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Embedded within Care Act 2014…</a:t>
            </a:r>
          </a:p>
        </p:txBody>
      </p:sp>
      <p:sp>
        <p:nvSpPr>
          <p:cNvPr id="4" name="Slide Number Placeholder 3"/>
          <p:cNvSpPr>
            <a:spLocks noGrp="1"/>
          </p:cNvSpPr>
          <p:nvPr>
            <p:ph type="sldNum" sz="quarter" idx="10"/>
          </p:nvPr>
        </p:nvSpPr>
        <p:spPr/>
        <p:txBody>
          <a:bodyPr/>
          <a:lstStyle/>
          <a:p>
            <a:fld id="{09AEA1D6-626B-4199-BE09-C35C2BB30A2D}" type="slidenum">
              <a:rPr lang="en-GB" smtClean="0"/>
              <a:t>8</a:t>
            </a:fld>
            <a:endParaRPr lang="en-GB"/>
          </a:p>
        </p:txBody>
      </p:sp>
    </p:spTree>
    <p:extLst>
      <p:ext uri="{BB962C8B-B14F-4D97-AF65-F5344CB8AC3E}">
        <p14:creationId xmlns:p14="http://schemas.microsoft.com/office/powerpoint/2010/main" val="32446768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sz="1200" b="0" i="0" u="none" strike="noStrike" kern="1200" baseline="0" dirty="0">
                <a:solidFill>
                  <a:schemeClr val="tx1"/>
                </a:solidFill>
                <a:latin typeface="+mn-lt"/>
                <a:ea typeface="+mn-ea"/>
                <a:cs typeface="+mn-cs"/>
              </a:rPr>
              <a:t>…But the ‘I’ statements bring meaning to the ‘jargon’ of 6 principles…</a:t>
            </a:r>
          </a:p>
          <a:p>
            <a:pPr marL="171450" indent="-171450">
              <a:buFont typeface="Arial" panose="020B0604020202020204" pitchFamily="34" charset="0"/>
              <a:buChar char="•"/>
            </a:pPr>
            <a:endParaRPr lang="en-GB" sz="1200" b="0" i="0" u="none" strike="noStrike" kern="1200" baseline="0" dirty="0">
              <a:solidFill>
                <a:schemeClr val="tx1"/>
              </a:solidFill>
              <a:latin typeface="+mn-lt"/>
              <a:ea typeface="+mn-ea"/>
              <a:cs typeface="+mn-cs"/>
            </a:endParaRPr>
          </a:p>
          <a:p>
            <a:pPr lvl="0"/>
            <a:r>
              <a:rPr lang="en-GB" sz="1200" b="1" kern="1200" dirty="0">
                <a:solidFill>
                  <a:schemeClr val="tx1"/>
                </a:solidFill>
                <a:effectLst/>
                <a:latin typeface="+mn-lt"/>
                <a:ea typeface="+mn-ea"/>
                <a:cs typeface="+mn-cs"/>
              </a:rPr>
              <a:t>Proportionality – The least intrusive response appropriate to the risk presented. </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 am sure that the professionals will work in my interest, as I see them and they will only get involved as much as needed.” </a:t>
            </a:r>
          </a:p>
          <a:p>
            <a:pPr lvl="0"/>
            <a:r>
              <a:rPr lang="en-GB" sz="1200" b="1" kern="1200" dirty="0">
                <a:solidFill>
                  <a:schemeClr val="tx1"/>
                </a:solidFill>
                <a:effectLst/>
                <a:latin typeface="+mn-lt"/>
                <a:ea typeface="+mn-ea"/>
                <a:cs typeface="+mn-cs"/>
              </a:rPr>
              <a:t>Empowerment</a:t>
            </a:r>
            <a:r>
              <a:rPr lang="en-GB" sz="1200" kern="1200" dirty="0">
                <a:solidFill>
                  <a:schemeClr val="tx1"/>
                </a:solidFill>
                <a:effectLst/>
                <a:latin typeface="+mn-lt"/>
                <a:ea typeface="+mn-ea"/>
                <a:cs typeface="+mn-cs"/>
              </a:rPr>
              <a:t> – </a:t>
            </a:r>
            <a:r>
              <a:rPr lang="en-GB" sz="1200" b="1" kern="1200" dirty="0">
                <a:solidFill>
                  <a:schemeClr val="tx1"/>
                </a:solidFill>
                <a:effectLst/>
                <a:latin typeface="+mn-lt"/>
                <a:ea typeface="+mn-ea"/>
                <a:cs typeface="+mn-cs"/>
              </a:rPr>
              <a:t>People being supported and encouraged to make their own decisions and informed consent. </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 am asked what I want as the outcomes from the safeguarding process and these directly inform what happens.” </a:t>
            </a:r>
          </a:p>
          <a:p>
            <a:pPr lvl="0"/>
            <a:r>
              <a:rPr lang="en-GB" sz="1200" b="1" kern="1200" dirty="0">
                <a:solidFill>
                  <a:schemeClr val="tx1"/>
                </a:solidFill>
                <a:effectLst/>
                <a:latin typeface="+mn-lt"/>
                <a:ea typeface="+mn-ea"/>
                <a:cs typeface="+mn-cs"/>
              </a:rPr>
              <a:t>Prevention – It is better to take action before harm occurs. </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 receive clear and simple information about what abuse is, how to recognise the signs and what I can do to seek help.” </a:t>
            </a:r>
          </a:p>
          <a:p>
            <a:pPr lvl="0"/>
            <a:r>
              <a:rPr lang="en-GB" sz="1200" b="1" kern="1200" dirty="0">
                <a:solidFill>
                  <a:schemeClr val="tx1"/>
                </a:solidFill>
                <a:effectLst/>
                <a:latin typeface="+mn-lt"/>
                <a:ea typeface="+mn-ea"/>
                <a:cs typeface="+mn-cs"/>
              </a:rPr>
              <a:t>Partnership – Local solutions through services working with their communities. Communities have a part to play in preventing, detecting and reporting neglect and abuse. </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 know that staff treat any personal and sensitive information in confidence, only sharing what is helpful and necessary. I am confident that professionals will work together and with me to get the best result for me.”  </a:t>
            </a:r>
          </a:p>
          <a:p>
            <a:pPr lvl="0"/>
            <a:r>
              <a:rPr lang="en-GB" sz="1200" b="1" kern="1200" dirty="0">
                <a:solidFill>
                  <a:schemeClr val="tx1"/>
                </a:solidFill>
                <a:effectLst/>
                <a:latin typeface="+mn-lt"/>
                <a:ea typeface="+mn-ea"/>
                <a:cs typeface="+mn-cs"/>
              </a:rPr>
              <a:t>Accountability – Accountability and transparency in delivering safeguarding.</a:t>
            </a:r>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“I understand the role of everyone involved in my life and so do they.” </a:t>
            </a:r>
          </a:p>
          <a:p>
            <a:pPr lvl="0"/>
            <a:r>
              <a:rPr lang="en-GB" sz="1200" b="1" kern="1200" dirty="0">
                <a:solidFill>
                  <a:schemeClr val="tx1"/>
                </a:solidFill>
                <a:effectLst/>
                <a:latin typeface="+mn-lt"/>
                <a:ea typeface="+mn-ea"/>
                <a:cs typeface="+mn-cs"/>
              </a:rPr>
              <a:t>Protection</a:t>
            </a:r>
            <a:r>
              <a:rPr lang="en-GB" sz="1200" kern="1200" dirty="0">
                <a:solidFill>
                  <a:schemeClr val="tx1"/>
                </a:solidFill>
                <a:effectLst/>
                <a:latin typeface="+mn-lt"/>
                <a:ea typeface="+mn-ea"/>
                <a:cs typeface="+mn-cs"/>
              </a:rPr>
              <a:t> – </a:t>
            </a:r>
            <a:r>
              <a:rPr lang="en-GB" sz="1200" b="1" kern="1200" dirty="0">
                <a:solidFill>
                  <a:schemeClr val="tx1"/>
                </a:solidFill>
                <a:effectLst/>
                <a:latin typeface="+mn-lt"/>
                <a:ea typeface="+mn-ea"/>
                <a:cs typeface="+mn-cs"/>
              </a:rPr>
              <a:t>Support and representation for those in greatest need. </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 get help and support to report abuse and neglect. I get help so that I am able to take part in the safeguarding process to the extent to which I want.” </a:t>
            </a:r>
            <a:endParaRPr lang="en-GB"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endParaRPr lang="en-GB"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2F7A741-E6BC-402A-84BE-F94267EF07EB}" type="slidenum">
              <a:rPr lang="en-GB" smtClean="0"/>
              <a:t>9</a:t>
            </a:fld>
            <a:endParaRPr lang="en-GB"/>
          </a:p>
        </p:txBody>
      </p:sp>
    </p:spTree>
    <p:extLst>
      <p:ext uri="{BB962C8B-B14F-4D97-AF65-F5344CB8AC3E}">
        <p14:creationId xmlns:p14="http://schemas.microsoft.com/office/powerpoint/2010/main" val="906334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53B4285-2504-4D59-8B33-29C5166CED6D}" type="datetimeFigureOut">
              <a:rPr lang="en-GB" smtClean="0"/>
              <a:t>07/08/2019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620215-5FEC-4FD7-AA29-3A7654E3A2E3}" type="slidenum">
              <a:rPr lang="en-GB" smtClean="0"/>
              <a:t>‹#›</a:t>
            </a:fld>
            <a:endParaRPr lang="en-GB"/>
          </a:p>
        </p:txBody>
      </p:sp>
    </p:spTree>
    <p:extLst>
      <p:ext uri="{BB962C8B-B14F-4D97-AF65-F5344CB8AC3E}">
        <p14:creationId xmlns:p14="http://schemas.microsoft.com/office/powerpoint/2010/main" val="2747271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53B4285-2504-4D59-8B33-29C5166CED6D}" type="datetimeFigureOut">
              <a:rPr lang="en-GB" smtClean="0"/>
              <a:t>07/08/2019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620215-5FEC-4FD7-AA29-3A7654E3A2E3}" type="slidenum">
              <a:rPr lang="en-GB" smtClean="0"/>
              <a:t>‹#›</a:t>
            </a:fld>
            <a:endParaRPr lang="en-GB"/>
          </a:p>
        </p:txBody>
      </p:sp>
    </p:spTree>
    <p:extLst>
      <p:ext uri="{BB962C8B-B14F-4D97-AF65-F5344CB8AC3E}">
        <p14:creationId xmlns:p14="http://schemas.microsoft.com/office/powerpoint/2010/main" val="1116097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53B4285-2504-4D59-8B33-29C5166CED6D}" type="datetimeFigureOut">
              <a:rPr lang="en-GB" smtClean="0"/>
              <a:t>07/08/2019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620215-5FEC-4FD7-AA29-3A7654E3A2E3}" type="slidenum">
              <a:rPr lang="en-GB" smtClean="0"/>
              <a:t>‹#›</a:t>
            </a:fld>
            <a:endParaRPr lang="en-GB"/>
          </a:p>
        </p:txBody>
      </p:sp>
    </p:spTree>
    <p:extLst>
      <p:ext uri="{BB962C8B-B14F-4D97-AF65-F5344CB8AC3E}">
        <p14:creationId xmlns:p14="http://schemas.microsoft.com/office/powerpoint/2010/main" val="3798142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53B4285-2504-4D59-8B33-29C5166CED6D}" type="datetimeFigureOut">
              <a:rPr lang="en-GB" smtClean="0"/>
              <a:t>07/08/2019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620215-5FEC-4FD7-AA29-3A7654E3A2E3}" type="slidenum">
              <a:rPr lang="en-GB" smtClean="0"/>
              <a:t>‹#›</a:t>
            </a:fld>
            <a:endParaRPr lang="en-GB"/>
          </a:p>
        </p:txBody>
      </p:sp>
    </p:spTree>
    <p:extLst>
      <p:ext uri="{BB962C8B-B14F-4D97-AF65-F5344CB8AC3E}">
        <p14:creationId xmlns:p14="http://schemas.microsoft.com/office/powerpoint/2010/main" val="2472981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3B4285-2504-4D59-8B33-29C5166CED6D}" type="datetimeFigureOut">
              <a:rPr lang="en-GB" smtClean="0"/>
              <a:t>07/08/2019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620215-5FEC-4FD7-AA29-3A7654E3A2E3}" type="slidenum">
              <a:rPr lang="en-GB" smtClean="0"/>
              <a:t>‹#›</a:t>
            </a:fld>
            <a:endParaRPr lang="en-GB"/>
          </a:p>
        </p:txBody>
      </p:sp>
    </p:spTree>
    <p:extLst>
      <p:ext uri="{BB962C8B-B14F-4D97-AF65-F5344CB8AC3E}">
        <p14:creationId xmlns:p14="http://schemas.microsoft.com/office/powerpoint/2010/main" val="2517814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53B4285-2504-4D59-8B33-29C5166CED6D}" type="datetimeFigureOut">
              <a:rPr lang="en-GB" smtClean="0"/>
              <a:t>07/08/2019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620215-5FEC-4FD7-AA29-3A7654E3A2E3}" type="slidenum">
              <a:rPr lang="en-GB" smtClean="0"/>
              <a:t>‹#›</a:t>
            </a:fld>
            <a:endParaRPr lang="en-GB"/>
          </a:p>
        </p:txBody>
      </p:sp>
    </p:spTree>
    <p:extLst>
      <p:ext uri="{BB962C8B-B14F-4D97-AF65-F5344CB8AC3E}">
        <p14:creationId xmlns:p14="http://schemas.microsoft.com/office/powerpoint/2010/main" val="510698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53B4285-2504-4D59-8B33-29C5166CED6D}" type="datetimeFigureOut">
              <a:rPr lang="en-GB" smtClean="0"/>
              <a:t>07/08/2019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2620215-5FEC-4FD7-AA29-3A7654E3A2E3}" type="slidenum">
              <a:rPr lang="en-GB" smtClean="0"/>
              <a:t>‹#›</a:t>
            </a:fld>
            <a:endParaRPr lang="en-GB"/>
          </a:p>
        </p:txBody>
      </p:sp>
    </p:spTree>
    <p:extLst>
      <p:ext uri="{BB962C8B-B14F-4D97-AF65-F5344CB8AC3E}">
        <p14:creationId xmlns:p14="http://schemas.microsoft.com/office/powerpoint/2010/main" val="4164862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53B4285-2504-4D59-8B33-29C5166CED6D}" type="datetimeFigureOut">
              <a:rPr lang="en-GB" smtClean="0"/>
              <a:t>07/08/2019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2620215-5FEC-4FD7-AA29-3A7654E3A2E3}" type="slidenum">
              <a:rPr lang="en-GB" smtClean="0"/>
              <a:t>‹#›</a:t>
            </a:fld>
            <a:endParaRPr lang="en-GB"/>
          </a:p>
        </p:txBody>
      </p:sp>
    </p:spTree>
    <p:extLst>
      <p:ext uri="{BB962C8B-B14F-4D97-AF65-F5344CB8AC3E}">
        <p14:creationId xmlns:p14="http://schemas.microsoft.com/office/powerpoint/2010/main" val="4007764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3B4285-2504-4D59-8B33-29C5166CED6D}" type="datetimeFigureOut">
              <a:rPr lang="en-GB" smtClean="0"/>
              <a:t>07/08/2019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2620215-5FEC-4FD7-AA29-3A7654E3A2E3}" type="slidenum">
              <a:rPr lang="en-GB" smtClean="0"/>
              <a:t>‹#›</a:t>
            </a:fld>
            <a:endParaRPr lang="en-GB"/>
          </a:p>
        </p:txBody>
      </p:sp>
    </p:spTree>
    <p:extLst>
      <p:ext uri="{BB962C8B-B14F-4D97-AF65-F5344CB8AC3E}">
        <p14:creationId xmlns:p14="http://schemas.microsoft.com/office/powerpoint/2010/main" val="1086039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53B4285-2504-4D59-8B33-29C5166CED6D}" type="datetimeFigureOut">
              <a:rPr lang="en-GB" smtClean="0"/>
              <a:t>07/08/2019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620215-5FEC-4FD7-AA29-3A7654E3A2E3}" type="slidenum">
              <a:rPr lang="en-GB" smtClean="0"/>
              <a:t>‹#›</a:t>
            </a:fld>
            <a:endParaRPr lang="en-GB"/>
          </a:p>
        </p:txBody>
      </p:sp>
    </p:spTree>
    <p:extLst>
      <p:ext uri="{BB962C8B-B14F-4D97-AF65-F5344CB8AC3E}">
        <p14:creationId xmlns:p14="http://schemas.microsoft.com/office/powerpoint/2010/main" val="1192615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53B4285-2504-4D59-8B33-29C5166CED6D}" type="datetimeFigureOut">
              <a:rPr lang="en-GB" smtClean="0"/>
              <a:t>07/08/2019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620215-5FEC-4FD7-AA29-3A7654E3A2E3}" type="slidenum">
              <a:rPr lang="en-GB" smtClean="0"/>
              <a:t>‹#›</a:t>
            </a:fld>
            <a:endParaRPr lang="en-GB"/>
          </a:p>
        </p:txBody>
      </p:sp>
    </p:spTree>
    <p:extLst>
      <p:ext uri="{BB962C8B-B14F-4D97-AF65-F5344CB8AC3E}">
        <p14:creationId xmlns:p14="http://schemas.microsoft.com/office/powerpoint/2010/main" val="3443673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3B4285-2504-4D59-8B33-29C5166CED6D}" type="datetimeFigureOut">
              <a:rPr lang="en-GB" smtClean="0"/>
              <a:t>07/08/2019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620215-5FEC-4FD7-AA29-3A7654E3A2E3}" type="slidenum">
              <a:rPr lang="en-GB" smtClean="0"/>
              <a:t>‹#›</a:t>
            </a:fld>
            <a:endParaRPr lang="en-GB"/>
          </a:p>
        </p:txBody>
      </p:sp>
    </p:spTree>
    <p:extLst>
      <p:ext uri="{BB962C8B-B14F-4D97-AF65-F5344CB8AC3E}">
        <p14:creationId xmlns:p14="http://schemas.microsoft.com/office/powerpoint/2010/main" val="33773180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afeguardingadultsnotts.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1.jpg"/></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equalityhumanrights.com/en/equality-act/protected-characteristics"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safeguardingadultsnotts.org/" TargetMode="External"/><Relationship Id="rId7" Type="http://schemas.openxmlformats.org/officeDocument/2006/relationships/image" Target="../media/image11.emf"/><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image" Target="../media/image1.jpg"/></Relationships>
</file>

<file path=ppt/slides/_rels/slide3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3.xml"/><Relationship Id="rId1" Type="http://schemas.openxmlformats.org/officeDocument/2006/relationships/slideLayout" Target="../slideLayouts/slideLayout4.xml"/><Relationship Id="rId4" Type="http://schemas.openxmlformats.org/officeDocument/2006/relationships/image" Target="../media/image1.jpg"/></Relationships>
</file>

<file path=ppt/slides/_rels/slide37.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34.xml"/><Relationship Id="rId1" Type="http://schemas.openxmlformats.org/officeDocument/2006/relationships/slideLayout" Target="../slideLayouts/slideLayout4.xml"/><Relationship Id="rId4" Type="http://schemas.openxmlformats.org/officeDocument/2006/relationships/image" Target="../media/image1.jpg"/></Relationships>
</file>

<file path=ppt/slides/_rels/slide3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safeguardingadultsnotts.org/"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6600" dirty="0">
                <a:solidFill>
                  <a:schemeClr val="accent1">
                    <a:lumMod val="50000"/>
                  </a:schemeClr>
                </a:solidFill>
                <a:latin typeface="+mn-lt"/>
              </a:rPr>
              <a:t>Safeguarding Adults Awareness Training</a:t>
            </a:r>
          </a:p>
        </p:txBody>
      </p:sp>
      <p:sp>
        <p:nvSpPr>
          <p:cNvPr id="3" name="Subtitle 2"/>
          <p:cNvSpPr>
            <a:spLocks noGrp="1"/>
          </p:cNvSpPr>
          <p:nvPr>
            <p:ph type="subTitle" idx="1"/>
          </p:nvPr>
        </p:nvSpPr>
        <p:spPr>
          <a:xfrm>
            <a:off x="1524000" y="3602038"/>
            <a:ext cx="9144000" cy="3019988"/>
          </a:xfrm>
        </p:spPr>
        <p:txBody>
          <a:bodyPr>
            <a:normAutofit/>
          </a:bodyPr>
          <a:lstStyle/>
          <a:p>
            <a:r>
              <a:rPr lang="en-GB" dirty="0">
                <a:solidFill>
                  <a:schemeClr val="accent1">
                    <a:lumMod val="50000"/>
                  </a:schemeClr>
                </a:solidFill>
              </a:rPr>
              <a:t>Nottinghamshire Safeguarding Adults Board</a:t>
            </a:r>
          </a:p>
          <a:p>
            <a:endParaRPr lang="en-GB" dirty="0">
              <a:solidFill>
                <a:schemeClr val="accent1">
                  <a:lumMod val="50000"/>
                </a:schemeClr>
              </a:solidFill>
            </a:endParaRPr>
          </a:p>
          <a:p>
            <a:endParaRPr lang="en-GB" dirty="0">
              <a:solidFill>
                <a:srgbClr val="002060"/>
              </a:solidFill>
              <a:sym typeface="Wingdings" panose="05000000000000000000" pitchFamily="2" charset="2"/>
              <a:hlinkClick r:id="rId3"/>
            </a:endParaRPr>
          </a:p>
          <a:p>
            <a:endParaRPr lang="en-GB" dirty="0">
              <a:solidFill>
                <a:srgbClr val="002060"/>
              </a:solidFill>
              <a:sym typeface="Wingdings" panose="05000000000000000000" pitchFamily="2" charset="2"/>
              <a:hlinkClick r:id="rId3"/>
            </a:endParaRPr>
          </a:p>
          <a:p>
            <a:r>
              <a:rPr lang="en-GB" dirty="0">
                <a:solidFill>
                  <a:srgbClr val="002060"/>
                </a:solidFill>
                <a:sym typeface="Wingdings" panose="05000000000000000000" pitchFamily="2" charset="2"/>
                <a:hlinkClick r:id="rId3"/>
              </a:rPr>
              <a:t>www.safeguardingadultsnotts.org</a:t>
            </a:r>
            <a:r>
              <a:rPr lang="en-GB" dirty="0">
                <a:solidFill>
                  <a:srgbClr val="002060"/>
                </a:solidFill>
                <a:sym typeface="Wingdings" panose="05000000000000000000" pitchFamily="2" charset="2"/>
              </a:rPr>
              <a:t> </a:t>
            </a:r>
            <a:endParaRPr lang="en-GB" dirty="0">
              <a:solidFill>
                <a:srgbClr val="002060"/>
              </a:solidFill>
            </a:endParaRPr>
          </a:p>
          <a:p>
            <a:endParaRPr lang="en-GB" dirty="0">
              <a:solidFill>
                <a:schemeClr val="accent1">
                  <a:lumMod val="50000"/>
                </a:schemeClr>
              </a:solidFill>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046839"/>
            <a:ext cx="1723717" cy="811161"/>
          </a:xfrm>
          <a:prstGeom prst="rect">
            <a:avLst/>
          </a:prstGeom>
        </p:spPr>
      </p:pic>
    </p:spTree>
    <p:extLst>
      <p:ext uri="{BB962C8B-B14F-4D97-AF65-F5344CB8AC3E}">
        <p14:creationId xmlns:p14="http://schemas.microsoft.com/office/powerpoint/2010/main" val="3843590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512ACA89-81F2-49AF-8637-C0A5DEA9C5E1}"/>
              </a:ext>
            </a:extLst>
          </p:cNvPr>
          <p:cNvSpPr>
            <a:spLocks noChangeArrowheads="1"/>
          </p:cNvSpPr>
          <p:nvPr/>
        </p:nvSpPr>
        <p:spPr bwMode="auto">
          <a:xfrm>
            <a:off x="1839914" y="1276350"/>
            <a:ext cx="3925887"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2800"/>
          </a:p>
          <a:p>
            <a:pPr eaLnBrk="1" hangingPunct="1">
              <a:buFontTx/>
              <a:buNone/>
            </a:pPr>
            <a:endParaRPr lang="en-GB" altLang="en-US" sz="2800"/>
          </a:p>
        </p:txBody>
      </p:sp>
      <p:sp>
        <p:nvSpPr>
          <p:cNvPr id="18436" name="Rectangle 20">
            <a:extLst>
              <a:ext uri="{FF2B5EF4-FFF2-40B4-BE49-F238E27FC236}">
                <a16:creationId xmlns:a16="http://schemas.microsoft.com/office/drawing/2014/main" id="{E9B4B274-FC4D-4E99-8D3A-4220356C5A9D}"/>
              </a:ext>
            </a:extLst>
          </p:cNvPr>
          <p:cNvSpPr>
            <a:spLocks noGrp="1" noChangeArrowheads="1"/>
          </p:cNvSpPr>
          <p:nvPr>
            <p:ph type="ctrTitle"/>
          </p:nvPr>
        </p:nvSpPr>
        <p:spPr>
          <a:xfrm>
            <a:off x="2687638" y="230189"/>
            <a:ext cx="6156325" cy="1470025"/>
          </a:xfrm>
          <a:noFill/>
        </p:spPr>
        <p:txBody>
          <a:bodyPr>
            <a:normAutofit/>
          </a:bodyPr>
          <a:lstStyle/>
          <a:p>
            <a:pPr eaLnBrk="1" hangingPunct="1"/>
            <a:r>
              <a:rPr lang="en-GB" altLang="en-US" sz="4400" b="1" dirty="0">
                <a:solidFill>
                  <a:schemeClr val="accent1">
                    <a:lumMod val="50000"/>
                  </a:schemeClr>
                </a:solidFill>
              </a:rPr>
              <a:t>Exercise One</a:t>
            </a:r>
          </a:p>
        </p:txBody>
      </p:sp>
      <p:sp>
        <p:nvSpPr>
          <p:cNvPr id="18437" name="Rectangle 8">
            <a:extLst>
              <a:ext uri="{FF2B5EF4-FFF2-40B4-BE49-F238E27FC236}">
                <a16:creationId xmlns:a16="http://schemas.microsoft.com/office/drawing/2014/main" id="{5EE3A49F-5D01-4A8C-8097-07D22AE16485}"/>
              </a:ext>
            </a:extLst>
          </p:cNvPr>
          <p:cNvSpPr>
            <a:spLocks noChangeArrowheads="1"/>
          </p:cNvSpPr>
          <p:nvPr/>
        </p:nvSpPr>
        <p:spPr bwMode="auto">
          <a:xfrm>
            <a:off x="1524000" y="1700214"/>
            <a:ext cx="9144000" cy="468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lgn="ctr">
              <a:buClr>
                <a:schemeClr val="tx1"/>
              </a:buClr>
              <a:buNone/>
            </a:pPr>
            <a:endParaRPr lang="en-GB" altLang="en-US" sz="4000" dirty="0">
              <a:solidFill>
                <a:schemeClr val="accent1">
                  <a:lumMod val="50000"/>
                </a:schemeClr>
              </a:solidFill>
              <a:latin typeface="+mn-lt"/>
            </a:endParaRPr>
          </a:p>
          <a:p>
            <a:pPr marL="0" indent="0" algn="ctr">
              <a:buClr>
                <a:schemeClr val="tx1"/>
              </a:buClr>
              <a:buNone/>
            </a:pPr>
            <a:endParaRPr lang="en-GB" altLang="en-US" sz="4000" dirty="0">
              <a:solidFill>
                <a:schemeClr val="accent1">
                  <a:lumMod val="50000"/>
                </a:schemeClr>
              </a:solidFill>
              <a:latin typeface="+mn-lt"/>
            </a:endParaRPr>
          </a:p>
          <a:p>
            <a:pPr marL="0" indent="0">
              <a:buClr>
                <a:schemeClr val="tx1"/>
              </a:buClr>
              <a:buNone/>
            </a:pPr>
            <a:endParaRPr lang="en-GB" altLang="en-US" sz="2400" dirty="0">
              <a:solidFill>
                <a:schemeClr val="accent1">
                  <a:lumMod val="50000"/>
                </a:schemeClr>
              </a:solidFill>
              <a:latin typeface="+mn-lt"/>
            </a:endParaRPr>
          </a:p>
          <a:p>
            <a:pPr>
              <a:buClr>
                <a:schemeClr val="tx1"/>
              </a:buClr>
              <a:buFont typeface="Wingdings" panose="05000000000000000000" pitchFamily="2" charset="2"/>
              <a:buNone/>
            </a:pPr>
            <a:endParaRPr lang="en-GB" altLang="en-US" sz="2400" dirty="0">
              <a:solidFill>
                <a:schemeClr val="accent1">
                  <a:lumMod val="50000"/>
                </a:schemeClr>
              </a:solidFill>
              <a:latin typeface="+mn-lt"/>
            </a:endParaRPr>
          </a:p>
          <a:p>
            <a:pPr>
              <a:buClr>
                <a:schemeClr val="tx1"/>
              </a:buClr>
              <a:buFont typeface="Wingdings" panose="05000000000000000000" pitchFamily="2" charset="2"/>
              <a:buChar char="Ø"/>
            </a:pPr>
            <a:endParaRPr lang="en-GB" altLang="en-US" sz="2400" dirty="0">
              <a:solidFill>
                <a:srgbClr val="000066"/>
              </a:solidFill>
            </a:endParaRPr>
          </a:p>
          <a:p>
            <a:pPr>
              <a:buClr>
                <a:schemeClr val="tx1"/>
              </a:buClr>
              <a:buFont typeface="Wingdings" panose="05000000000000000000" pitchFamily="2" charset="2"/>
              <a:buChar char="Ø"/>
            </a:pPr>
            <a:endParaRPr lang="en-GB" altLang="en-US" sz="2400" dirty="0">
              <a:solidFill>
                <a:srgbClr val="000066"/>
              </a:solidFill>
            </a:endParaRPr>
          </a:p>
        </p:txBody>
      </p:sp>
      <p:pic>
        <p:nvPicPr>
          <p:cNvPr id="6" name="Picture 5">
            <a:extLst>
              <a:ext uri="{FF2B5EF4-FFF2-40B4-BE49-F238E27FC236}">
                <a16:creationId xmlns:a16="http://schemas.microsoft.com/office/drawing/2014/main" id="{D9D5F045-3C3D-4A39-8285-B7E6E0C00FC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046839"/>
            <a:ext cx="1723717" cy="811161"/>
          </a:xfrm>
          <a:prstGeom prst="rect">
            <a:avLst/>
          </a:prstGeom>
        </p:spPr>
      </p:pic>
      <p:pic>
        <p:nvPicPr>
          <p:cNvPr id="3" name="Picture 2">
            <a:extLst>
              <a:ext uri="{FF2B5EF4-FFF2-40B4-BE49-F238E27FC236}">
                <a16:creationId xmlns:a16="http://schemas.microsoft.com/office/drawing/2014/main" id="{DAF4F4BC-E3AE-4A09-8095-8CCF3AFFF0B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20855426">
            <a:off x="1111413" y="2231231"/>
            <a:ext cx="4219575" cy="2781300"/>
          </a:xfrm>
          <a:prstGeom prst="rect">
            <a:avLst/>
          </a:prstGeom>
        </p:spPr>
      </p:pic>
      <p:pic>
        <p:nvPicPr>
          <p:cNvPr id="5" name="Picture 4">
            <a:extLst>
              <a:ext uri="{FF2B5EF4-FFF2-40B4-BE49-F238E27FC236}">
                <a16:creationId xmlns:a16="http://schemas.microsoft.com/office/drawing/2014/main" id="{A55C0DC0-5FAE-4FC7-AB65-30AE3FD8A83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79421" y="1924526"/>
            <a:ext cx="3233259" cy="3233259"/>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chemeClr val="accent1">
                    <a:lumMod val="50000"/>
                  </a:schemeClr>
                </a:solidFill>
              </a:rPr>
              <a:t>Definitions of Abuse</a:t>
            </a:r>
          </a:p>
        </p:txBody>
      </p:sp>
      <p:sp>
        <p:nvSpPr>
          <p:cNvPr id="3" name="Content Placeholder 2"/>
          <p:cNvSpPr>
            <a:spLocks noGrp="1"/>
          </p:cNvSpPr>
          <p:nvPr>
            <p:ph idx="1"/>
          </p:nvPr>
        </p:nvSpPr>
        <p:spPr>
          <a:xfrm>
            <a:off x="5646420" y="1489075"/>
            <a:ext cx="5707380" cy="4351338"/>
          </a:xfrm>
        </p:spPr>
        <p:txBody>
          <a:bodyPr>
            <a:normAutofit/>
          </a:bodyPr>
          <a:lstStyle/>
          <a:p>
            <a:pPr marL="0" indent="0">
              <a:buNone/>
            </a:pPr>
            <a:endParaRPr lang="en-GB" sz="2400" dirty="0">
              <a:solidFill>
                <a:schemeClr val="accent1">
                  <a:lumMod val="50000"/>
                </a:schemeClr>
              </a:solidFill>
            </a:endParaRPr>
          </a:p>
          <a:p>
            <a:r>
              <a:rPr lang="en-GB" sz="2400" dirty="0">
                <a:solidFill>
                  <a:schemeClr val="accent1">
                    <a:lumMod val="50000"/>
                  </a:schemeClr>
                </a:solidFill>
              </a:rPr>
              <a:t>“Any act or failure to act, which results in a significant breach of an adult at risk’s human rights, civil liberties, bodily integrity, dignity or general well-being, whether intended or inadvertent, including sexual relationships or financial transactions to which the person has not, or cannot, consent or which they are deliberately exploitative.”</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46839"/>
            <a:ext cx="1723717" cy="811161"/>
          </a:xfrm>
          <a:prstGeom prst="rect">
            <a:avLst/>
          </a:prstGeom>
        </p:spPr>
      </p:pic>
      <p:pic>
        <p:nvPicPr>
          <p:cNvPr id="6" name="Picture 5">
            <a:extLst>
              <a:ext uri="{FF2B5EF4-FFF2-40B4-BE49-F238E27FC236}">
                <a16:creationId xmlns:a16="http://schemas.microsoft.com/office/drawing/2014/main" id="{7D3B5485-09CD-4E68-80A6-03C46E93CBE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1857" y="1690688"/>
            <a:ext cx="4296341" cy="3612832"/>
          </a:xfrm>
          <a:prstGeom prst="rect">
            <a:avLst/>
          </a:prstGeom>
        </p:spPr>
      </p:pic>
    </p:spTree>
    <p:extLst>
      <p:ext uri="{BB962C8B-B14F-4D97-AF65-F5344CB8AC3E}">
        <p14:creationId xmlns:p14="http://schemas.microsoft.com/office/powerpoint/2010/main" val="283646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1986" name="Oval 2">
            <a:extLst>
              <a:ext uri="{FF2B5EF4-FFF2-40B4-BE49-F238E27FC236}">
                <a16:creationId xmlns:a16="http://schemas.microsoft.com/office/drawing/2014/main" id="{E3DFE4E7-0857-4A21-B9FD-B85D957241C1}"/>
              </a:ext>
            </a:extLst>
          </p:cNvPr>
          <p:cNvSpPr>
            <a:spLocks noChangeArrowheads="1"/>
          </p:cNvSpPr>
          <p:nvPr/>
        </p:nvSpPr>
        <p:spPr bwMode="auto">
          <a:xfrm>
            <a:off x="5105400" y="2819400"/>
            <a:ext cx="1741488" cy="1741488"/>
          </a:xfrm>
          <a:prstGeom prst="ellipse">
            <a:avLst/>
          </a:prstGeom>
          <a:solidFill>
            <a:srgbClr val="006699"/>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GB" altLang="en-US" sz="2800" b="1">
                <a:solidFill>
                  <a:schemeClr val="bg1"/>
                </a:solidFill>
                <a:latin typeface="Tahoma" panose="020B0604030504040204" pitchFamily="34" charset="0"/>
              </a:rPr>
              <a:t>Types of </a:t>
            </a:r>
          </a:p>
          <a:p>
            <a:pPr algn="ctr">
              <a:spcBef>
                <a:spcPct val="0"/>
              </a:spcBef>
              <a:buFontTx/>
              <a:buNone/>
            </a:pPr>
            <a:r>
              <a:rPr lang="en-GB" altLang="en-US" sz="2800" b="1">
                <a:solidFill>
                  <a:schemeClr val="bg1"/>
                </a:solidFill>
                <a:latin typeface="Tahoma" panose="020B0604030504040204" pitchFamily="34" charset="0"/>
              </a:rPr>
              <a:t>abuse</a:t>
            </a:r>
          </a:p>
        </p:txBody>
      </p:sp>
      <p:sp>
        <p:nvSpPr>
          <p:cNvPr id="681987" name="Oval 3">
            <a:extLst>
              <a:ext uri="{FF2B5EF4-FFF2-40B4-BE49-F238E27FC236}">
                <a16:creationId xmlns:a16="http://schemas.microsoft.com/office/drawing/2014/main" id="{2A84B21A-CE66-4B3C-9930-5657BB46389A}"/>
              </a:ext>
            </a:extLst>
          </p:cNvPr>
          <p:cNvSpPr>
            <a:spLocks noChangeArrowheads="1"/>
          </p:cNvSpPr>
          <p:nvPr/>
        </p:nvSpPr>
        <p:spPr bwMode="auto">
          <a:xfrm>
            <a:off x="7434264" y="298450"/>
            <a:ext cx="1743075" cy="1741488"/>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ctr">
              <a:defRPr/>
            </a:pPr>
            <a:r>
              <a:rPr lang="en-GB" altLang="en-US" sz="2000" b="1" dirty="0">
                <a:latin typeface="+mj-lt"/>
              </a:rPr>
              <a:t>Financial/</a:t>
            </a:r>
          </a:p>
          <a:p>
            <a:pPr algn="ctr">
              <a:defRPr/>
            </a:pPr>
            <a:r>
              <a:rPr lang="en-GB" altLang="en-US" sz="2000" b="1" dirty="0">
                <a:latin typeface="+mj-lt"/>
              </a:rPr>
              <a:t>Material</a:t>
            </a:r>
          </a:p>
        </p:txBody>
      </p:sp>
      <p:sp>
        <p:nvSpPr>
          <p:cNvPr id="681989" name="Oval 5">
            <a:extLst>
              <a:ext uri="{FF2B5EF4-FFF2-40B4-BE49-F238E27FC236}">
                <a16:creationId xmlns:a16="http://schemas.microsoft.com/office/drawing/2014/main" id="{0DD1823E-ED2D-4D2F-8204-FDAB08E88E1A}"/>
              </a:ext>
            </a:extLst>
          </p:cNvPr>
          <p:cNvSpPr>
            <a:spLocks noChangeArrowheads="1"/>
          </p:cNvSpPr>
          <p:nvPr/>
        </p:nvSpPr>
        <p:spPr bwMode="auto">
          <a:xfrm>
            <a:off x="5105400" y="152401"/>
            <a:ext cx="1752600" cy="1755775"/>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ctr">
              <a:defRPr/>
            </a:pPr>
            <a:r>
              <a:rPr lang="en-GB" altLang="en-US" sz="2000" b="1" dirty="0">
                <a:latin typeface="+mj-lt"/>
              </a:rPr>
              <a:t>Discriminatory</a:t>
            </a:r>
          </a:p>
        </p:txBody>
      </p:sp>
      <p:sp>
        <p:nvSpPr>
          <p:cNvPr id="681990" name="Oval 6">
            <a:extLst>
              <a:ext uri="{FF2B5EF4-FFF2-40B4-BE49-F238E27FC236}">
                <a16:creationId xmlns:a16="http://schemas.microsoft.com/office/drawing/2014/main" id="{5E1A3650-1FD1-4A2B-86D5-8003980830E8}"/>
              </a:ext>
            </a:extLst>
          </p:cNvPr>
          <p:cNvSpPr>
            <a:spLocks noChangeArrowheads="1"/>
          </p:cNvSpPr>
          <p:nvPr/>
        </p:nvSpPr>
        <p:spPr bwMode="auto">
          <a:xfrm>
            <a:off x="2927351" y="363539"/>
            <a:ext cx="1738313" cy="1735137"/>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ctr">
              <a:defRPr/>
            </a:pPr>
            <a:r>
              <a:rPr lang="en-GB" altLang="en-US" sz="2000" b="1" dirty="0">
                <a:latin typeface="+mj-lt"/>
              </a:rPr>
              <a:t>Neglect</a:t>
            </a:r>
          </a:p>
          <a:p>
            <a:pPr algn="ctr">
              <a:defRPr/>
            </a:pPr>
            <a:r>
              <a:rPr lang="en-GB" altLang="en-US" sz="2000" b="1" dirty="0">
                <a:latin typeface="+mj-lt"/>
              </a:rPr>
              <a:t>and</a:t>
            </a:r>
          </a:p>
          <a:p>
            <a:pPr algn="ctr">
              <a:defRPr/>
            </a:pPr>
            <a:r>
              <a:rPr lang="en-GB" altLang="en-US" sz="2000" b="1" dirty="0">
                <a:latin typeface="+mj-lt"/>
              </a:rPr>
              <a:t>Acts of</a:t>
            </a:r>
          </a:p>
          <a:p>
            <a:pPr algn="ctr">
              <a:defRPr/>
            </a:pPr>
            <a:r>
              <a:rPr lang="en-GB" altLang="en-US" sz="2000" b="1" dirty="0">
                <a:latin typeface="+mj-lt"/>
              </a:rPr>
              <a:t>Omission</a:t>
            </a:r>
          </a:p>
        </p:txBody>
      </p:sp>
      <p:sp>
        <p:nvSpPr>
          <p:cNvPr id="681991" name="Oval 7">
            <a:extLst>
              <a:ext uri="{FF2B5EF4-FFF2-40B4-BE49-F238E27FC236}">
                <a16:creationId xmlns:a16="http://schemas.microsoft.com/office/drawing/2014/main" id="{D7377D84-24A4-4B8D-9149-D28869C91BFA}"/>
              </a:ext>
            </a:extLst>
          </p:cNvPr>
          <p:cNvSpPr>
            <a:spLocks noChangeArrowheads="1"/>
          </p:cNvSpPr>
          <p:nvPr/>
        </p:nvSpPr>
        <p:spPr bwMode="auto">
          <a:xfrm>
            <a:off x="1905000" y="3581400"/>
            <a:ext cx="1741488" cy="1741488"/>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ctr">
              <a:defRPr/>
            </a:pPr>
            <a:r>
              <a:rPr lang="en-GB" altLang="en-US" sz="2000" b="1" dirty="0">
                <a:latin typeface="+mj-lt"/>
              </a:rPr>
              <a:t>Physical</a:t>
            </a:r>
          </a:p>
        </p:txBody>
      </p:sp>
      <p:sp>
        <p:nvSpPr>
          <p:cNvPr id="681992" name="Oval 8">
            <a:extLst>
              <a:ext uri="{FF2B5EF4-FFF2-40B4-BE49-F238E27FC236}">
                <a16:creationId xmlns:a16="http://schemas.microsoft.com/office/drawing/2014/main" id="{B208EA86-E71D-4DA8-978F-0974981D9557}"/>
              </a:ext>
            </a:extLst>
          </p:cNvPr>
          <p:cNvSpPr>
            <a:spLocks noChangeArrowheads="1"/>
          </p:cNvSpPr>
          <p:nvPr/>
        </p:nvSpPr>
        <p:spPr bwMode="auto">
          <a:xfrm>
            <a:off x="5072064" y="4995864"/>
            <a:ext cx="1743075" cy="1741487"/>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ctr">
              <a:defRPr/>
            </a:pPr>
            <a:r>
              <a:rPr lang="en-GB" altLang="en-US" sz="2000" b="1" dirty="0">
                <a:latin typeface="+mj-lt"/>
              </a:rPr>
              <a:t>Psychological</a:t>
            </a:r>
          </a:p>
        </p:txBody>
      </p:sp>
      <p:sp>
        <p:nvSpPr>
          <p:cNvPr id="681993" name="Oval 9">
            <a:extLst>
              <a:ext uri="{FF2B5EF4-FFF2-40B4-BE49-F238E27FC236}">
                <a16:creationId xmlns:a16="http://schemas.microsoft.com/office/drawing/2014/main" id="{DB0257D9-8003-4809-9130-98A2D1BF0F21}"/>
              </a:ext>
            </a:extLst>
          </p:cNvPr>
          <p:cNvSpPr>
            <a:spLocks noChangeArrowheads="1"/>
          </p:cNvSpPr>
          <p:nvPr/>
        </p:nvSpPr>
        <p:spPr bwMode="auto">
          <a:xfrm>
            <a:off x="7007225" y="4979989"/>
            <a:ext cx="1741488" cy="1741487"/>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ctr">
              <a:defRPr/>
            </a:pPr>
            <a:r>
              <a:rPr lang="en-GB" altLang="en-US" sz="2000" b="1" dirty="0">
                <a:latin typeface="+mj-lt"/>
              </a:rPr>
              <a:t>Sexual</a:t>
            </a:r>
          </a:p>
        </p:txBody>
      </p:sp>
      <p:sp>
        <p:nvSpPr>
          <p:cNvPr id="681994" name="Oval 10">
            <a:extLst>
              <a:ext uri="{FF2B5EF4-FFF2-40B4-BE49-F238E27FC236}">
                <a16:creationId xmlns:a16="http://schemas.microsoft.com/office/drawing/2014/main" id="{CE8EC2BD-2E53-4C23-BA01-DC0347D718C9}"/>
              </a:ext>
            </a:extLst>
          </p:cNvPr>
          <p:cNvSpPr>
            <a:spLocks noChangeArrowheads="1"/>
          </p:cNvSpPr>
          <p:nvPr/>
        </p:nvSpPr>
        <p:spPr bwMode="auto">
          <a:xfrm>
            <a:off x="8229600" y="3581400"/>
            <a:ext cx="1741488" cy="1741488"/>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ctr">
              <a:defRPr/>
            </a:pPr>
            <a:r>
              <a:rPr lang="en-GB" altLang="en-US" sz="2000" b="1" dirty="0">
                <a:latin typeface="+mj-lt"/>
              </a:rPr>
              <a:t>Organisational</a:t>
            </a:r>
          </a:p>
        </p:txBody>
      </p:sp>
      <p:sp>
        <p:nvSpPr>
          <p:cNvPr id="20490" name="Line 11">
            <a:extLst>
              <a:ext uri="{FF2B5EF4-FFF2-40B4-BE49-F238E27FC236}">
                <a16:creationId xmlns:a16="http://schemas.microsoft.com/office/drawing/2014/main" id="{20949E63-6404-487D-A5C8-92D9F3729A20}"/>
              </a:ext>
            </a:extLst>
          </p:cNvPr>
          <p:cNvSpPr>
            <a:spLocks noChangeShapeType="1"/>
          </p:cNvSpPr>
          <p:nvPr/>
        </p:nvSpPr>
        <p:spPr bwMode="auto">
          <a:xfrm>
            <a:off x="5938838" y="4549776"/>
            <a:ext cx="38100" cy="43021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0491" name="Line 12">
            <a:extLst>
              <a:ext uri="{FF2B5EF4-FFF2-40B4-BE49-F238E27FC236}">
                <a16:creationId xmlns:a16="http://schemas.microsoft.com/office/drawing/2014/main" id="{2C3AA775-FF58-4E80-96F0-D7BFB6CFAD44}"/>
              </a:ext>
            </a:extLst>
          </p:cNvPr>
          <p:cNvSpPr>
            <a:spLocks noChangeShapeType="1"/>
          </p:cNvSpPr>
          <p:nvPr/>
        </p:nvSpPr>
        <p:spPr bwMode="auto">
          <a:xfrm>
            <a:off x="6350000" y="4391025"/>
            <a:ext cx="863600" cy="8270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0492" name="Line 13">
            <a:extLst>
              <a:ext uri="{FF2B5EF4-FFF2-40B4-BE49-F238E27FC236}">
                <a16:creationId xmlns:a16="http://schemas.microsoft.com/office/drawing/2014/main" id="{C6EF5A5E-35F1-4763-A4B2-CAC7150CA187}"/>
              </a:ext>
            </a:extLst>
          </p:cNvPr>
          <p:cNvSpPr>
            <a:spLocks noChangeShapeType="1"/>
          </p:cNvSpPr>
          <p:nvPr/>
        </p:nvSpPr>
        <p:spPr bwMode="auto">
          <a:xfrm>
            <a:off x="6781800" y="4038600"/>
            <a:ext cx="1447800" cy="2413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0493" name="Line 14">
            <a:extLst>
              <a:ext uri="{FF2B5EF4-FFF2-40B4-BE49-F238E27FC236}">
                <a16:creationId xmlns:a16="http://schemas.microsoft.com/office/drawing/2014/main" id="{742C0A73-F9FB-4100-83C6-6481035FE389}"/>
              </a:ext>
            </a:extLst>
          </p:cNvPr>
          <p:cNvSpPr>
            <a:spLocks noChangeShapeType="1"/>
          </p:cNvSpPr>
          <p:nvPr/>
        </p:nvSpPr>
        <p:spPr bwMode="auto">
          <a:xfrm flipV="1">
            <a:off x="6705600" y="1908175"/>
            <a:ext cx="1119188" cy="12271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0494" name="Line 15">
            <a:extLst>
              <a:ext uri="{FF2B5EF4-FFF2-40B4-BE49-F238E27FC236}">
                <a16:creationId xmlns:a16="http://schemas.microsoft.com/office/drawing/2014/main" id="{28FB5F7B-3CA8-4C8C-B6AC-5558BD87F4D1}"/>
              </a:ext>
            </a:extLst>
          </p:cNvPr>
          <p:cNvSpPr>
            <a:spLocks noChangeShapeType="1"/>
          </p:cNvSpPr>
          <p:nvPr/>
        </p:nvSpPr>
        <p:spPr bwMode="auto">
          <a:xfrm flipH="1" flipV="1">
            <a:off x="4414839" y="1981200"/>
            <a:ext cx="992187" cy="10604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0495" name="Line 16">
            <a:extLst>
              <a:ext uri="{FF2B5EF4-FFF2-40B4-BE49-F238E27FC236}">
                <a16:creationId xmlns:a16="http://schemas.microsoft.com/office/drawing/2014/main" id="{81F964ED-4B89-4C15-B010-EB8298041883}"/>
              </a:ext>
            </a:extLst>
          </p:cNvPr>
          <p:cNvSpPr>
            <a:spLocks noChangeShapeType="1"/>
          </p:cNvSpPr>
          <p:nvPr/>
        </p:nvSpPr>
        <p:spPr bwMode="auto">
          <a:xfrm flipH="1">
            <a:off x="3749676" y="4038600"/>
            <a:ext cx="1535113"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0496" name="Line 17">
            <a:extLst>
              <a:ext uri="{FF2B5EF4-FFF2-40B4-BE49-F238E27FC236}">
                <a16:creationId xmlns:a16="http://schemas.microsoft.com/office/drawing/2014/main" id="{C66E2BC9-2676-479B-91F0-D63B24100E3D}"/>
              </a:ext>
            </a:extLst>
          </p:cNvPr>
          <p:cNvSpPr>
            <a:spLocks noChangeShapeType="1"/>
          </p:cNvSpPr>
          <p:nvPr/>
        </p:nvSpPr>
        <p:spPr bwMode="auto">
          <a:xfrm flipV="1">
            <a:off x="5943600" y="1981200"/>
            <a:ext cx="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7" name="Oval 5">
            <a:extLst>
              <a:ext uri="{FF2B5EF4-FFF2-40B4-BE49-F238E27FC236}">
                <a16:creationId xmlns:a16="http://schemas.microsoft.com/office/drawing/2014/main" id="{A5414AAF-C2FE-47AE-8CD2-64BE56420B09}"/>
              </a:ext>
            </a:extLst>
          </p:cNvPr>
          <p:cNvSpPr>
            <a:spLocks noChangeArrowheads="1"/>
          </p:cNvSpPr>
          <p:nvPr/>
        </p:nvSpPr>
        <p:spPr bwMode="auto">
          <a:xfrm>
            <a:off x="8543926" y="1816101"/>
            <a:ext cx="1806575" cy="1755775"/>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ctr">
              <a:defRPr/>
            </a:pPr>
            <a:r>
              <a:rPr lang="en-GB" altLang="en-US" sz="2000" b="1" dirty="0">
                <a:latin typeface="+mj-lt"/>
              </a:rPr>
              <a:t>Self-Neglect</a:t>
            </a:r>
          </a:p>
        </p:txBody>
      </p:sp>
      <p:sp>
        <p:nvSpPr>
          <p:cNvPr id="18" name="Oval 5">
            <a:extLst>
              <a:ext uri="{FF2B5EF4-FFF2-40B4-BE49-F238E27FC236}">
                <a16:creationId xmlns:a16="http://schemas.microsoft.com/office/drawing/2014/main" id="{75E941D8-80CF-4DB3-AA23-3890C67DA1D1}"/>
              </a:ext>
            </a:extLst>
          </p:cNvPr>
          <p:cNvSpPr>
            <a:spLocks noChangeArrowheads="1"/>
          </p:cNvSpPr>
          <p:nvPr/>
        </p:nvSpPr>
        <p:spPr bwMode="auto">
          <a:xfrm>
            <a:off x="1703388" y="1693864"/>
            <a:ext cx="1752600" cy="1755775"/>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ctr">
              <a:defRPr/>
            </a:pPr>
            <a:r>
              <a:rPr lang="en-GB" altLang="en-US" sz="2000" b="1" dirty="0">
                <a:latin typeface="+mj-lt"/>
              </a:rPr>
              <a:t>Domestic</a:t>
            </a:r>
          </a:p>
          <a:p>
            <a:pPr algn="ctr">
              <a:defRPr/>
            </a:pPr>
            <a:r>
              <a:rPr lang="en-GB" altLang="en-US" sz="2000" b="1" dirty="0">
                <a:latin typeface="+mj-lt"/>
              </a:rPr>
              <a:t> Violence</a:t>
            </a:r>
          </a:p>
        </p:txBody>
      </p:sp>
      <p:sp>
        <p:nvSpPr>
          <p:cNvPr id="19" name="Oval 5">
            <a:extLst>
              <a:ext uri="{FF2B5EF4-FFF2-40B4-BE49-F238E27FC236}">
                <a16:creationId xmlns:a16="http://schemas.microsoft.com/office/drawing/2014/main" id="{5F8B60D3-B6F7-48EA-84D3-2E4A966C2CAA}"/>
              </a:ext>
            </a:extLst>
          </p:cNvPr>
          <p:cNvSpPr>
            <a:spLocks noChangeArrowheads="1"/>
          </p:cNvSpPr>
          <p:nvPr/>
        </p:nvSpPr>
        <p:spPr bwMode="auto">
          <a:xfrm>
            <a:off x="3070225" y="5021264"/>
            <a:ext cx="1752600" cy="1755775"/>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ctr">
              <a:defRPr/>
            </a:pPr>
            <a:r>
              <a:rPr lang="en-GB" altLang="en-US" sz="2000" b="1" dirty="0">
                <a:latin typeface="+mj-lt"/>
              </a:rPr>
              <a:t>Modern</a:t>
            </a:r>
          </a:p>
          <a:p>
            <a:pPr algn="ctr">
              <a:defRPr/>
            </a:pPr>
            <a:r>
              <a:rPr lang="en-GB" altLang="en-US" sz="2000" b="1" dirty="0">
                <a:latin typeface="+mj-lt"/>
              </a:rPr>
              <a:t> Slavery</a:t>
            </a:r>
          </a:p>
        </p:txBody>
      </p:sp>
      <p:cxnSp>
        <p:nvCxnSpPr>
          <p:cNvPr id="7" name="Straight Arrow Connector 6">
            <a:extLst>
              <a:ext uri="{FF2B5EF4-FFF2-40B4-BE49-F238E27FC236}">
                <a16:creationId xmlns:a16="http://schemas.microsoft.com/office/drawing/2014/main" id="{C03F1A3E-B413-4AD1-A322-40146EA49515}"/>
              </a:ext>
            </a:extLst>
          </p:cNvPr>
          <p:cNvCxnSpPr/>
          <p:nvPr/>
        </p:nvCxnSpPr>
        <p:spPr>
          <a:xfrm flipH="1" flipV="1">
            <a:off x="3455989" y="2924176"/>
            <a:ext cx="1616075" cy="52546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F1AC0D0B-25C8-4A4E-9578-0DC014524B01}"/>
              </a:ext>
            </a:extLst>
          </p:cNvPr>
          <p:cNvCxnSpPr>
            <a:stCxn id="681986" idx="6"/>
          </p:cNvCxnSpPr>
          <p:nvPr/>
        </p:nvCxnSpPr>
        <p:spPr>
          <a:xfrm flipV="1">
            <a:off x="6846888" y="3122614"/>
            <a:ext cx="1712912" cy="5683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318865B4-6778-4640-BC1B-D48380E25FD5}"/>
              </a:ext>
            </a:extLst>
          </p:cNvPr>
          <p:cNvCxnSpPr>
            <a:endCxn id="19" idx="7"/>
          </p:cNvCxnSpPr>
          <p:nvPr/>
        </p:nvCxnSpPr>
        <p:spPr>
          <a:xfrm flipH="1">
            <a:off x="4567239" y="4452938"/>
            <a:ext cx="839787" cy="8255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24" name="Picture 23">
            <a:extLst>
              <a:ext uri="{FF2B5EF4-FFF2-40B4-BE49-F238E27FC236}">
                <a16:creationId xmlns:a16="http://schemas.microsoft.com/office/drawing/2014/main" id="{71530C44-B7F2-4D7F-A59D-C3CB757F9C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46839"/>
            <a:ext cx="1723717" cy="811161"/>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8198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8198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8198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8199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8199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8199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681993"/>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681994"/>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7"/>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18"/>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1986" grpId="0" animBg="1" autoUpdateAnimBg="0"/>
      <p:bldP spid="681987" grpId="0" animBg="1" autoUpdateAnimBg="0"/>
      <p:bldP spid="681989" grpId="0" animBg="1" autoUpdateAnimBg="0"/>
      <p:bldP spid="681990" grpId="0" animBg="1" autoUpdateAnimBg="0"/>
      <p:bldP spid="681991" grpId="0" animBg="1" autoUpdateAnimBg="0"/>
      <p:bldP spid="681992" grpId="0" animBg="1" autoUpdateAnimBg="0"/>
      <p:bldP spid="681993" grpId="0" animBg="1" autoUpdateAnimBg="0"/>
      <p:bldP spid="681994" grpId="0" animBg="1" autoUpdateAnimBg="0"/>
      <p:bldP spid="17" grpId="0" animBg="1" autoUpdateAnimBg="0"/>
      <p:bldP spid="18" grpId="0" animBg="1" autoUpdateAnimBg="0"/>
      <p:bldP spid="19"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chemeClr val="accent1">
                    <a:lumMod val="50000"/>
                  </a:schemeClr>
                </a:solidFill>
              </a:rPr>
              <a:t>Physical Abuse</a:t>
            </a:r>
          </a:p>
        </p:txBody>
      </p:sp>
      <p:sp>
        <p:nvSpPr>
          <p:cNvPr id="3" name="Content Placeholder 2"/>
          <p:cNvSpPr>
            <a:spLocks noGrp="1"/>
          </p:cNvSpPr>
          <p:nvPr>
            <p:ph idx="1"/>
          </p:nvPr>
        </p:nvSpPr>
        <p:spPr>
          <a:xfrm>
            <a:off x="838200" y="1489075"/>
            <a:ext cx="10515600" cy="4351338"/>
          </a:xfrm>
        </p:spPr>
        <p:txBody>
          <a:bodyPr>
            <a:normAutofit lnSpcReduction="10000"/>
          </a:bodyPr>
          <a:lstStyle/>
          <a:p>
            <a:r>
              <a:rPr lang="en-GB" sz="2400" dirty="0">
                <a:solidFill>
                  <a:schemeClr val="accent1">
                    <a:lumMod val="50000"/>
                  </a:schemeClr>
                </a:solidFill>
              </a:rPr>
              <a:t>Assault, hitting, slapping, punching, kicking, hair-pulling, biting, pushing</a:t>
            </a:r>
          </a:p>
          <a:p>
            <a:r>
              <a:rPr lang="en-GB" sz="2400" dirty="0">
                <a:solidFill>
                  <a:schemeClr val="accent1">
                    <a:lumMod val="50000"/>
                  </a:schemeClr>
                </a:solidFill>
              </a:rPr>
              <a:t>Rough handling</a:t>
            </a:r>
          </a:p>
          <a:p>
            <a:r>
              <a:rPr lang="en-GB" sz="2400" dirty="0">
                <a:solidFill>
                  <a:schemeClr val="accent1">
                    <a:lumMod val="50000"/>
                  </a:schemeClr>
                </a:solidFill>
              </a:rPr>
              <a:t>Scalding and burning</a:t>
            </a:r>
          </a:p>
          <a:p>
            <a:r>
              <a:rPr lang="en-GB" sz="2400" dirty="0">
                <a:solidFill>
                  <a:schemeClr val="accent1">
                    <a:lumMod val="50000"/>
                  </a:schemeClr>
                </a:solidFill>
              </a:rPr>
              <a:t>Physical punishments</a:t>
            </a:r>
          </a:p>
          <a:p>
            <a:r>
              <a:rPr lang="en-GB" sz="2400" dirty="0">
                <a:solidFill>
                  <a:schemeClr val="accent1">
                    <a:lumMod val="50000"/>
                  </a:schemeClr>
                </a:solidFill>
              </a:rPr>
              <a:t>Inappropriate or unlawful use of restraint</a:t>
            </a:r>
          </a:p>
          <a:p>
            <a:r>
              <a:rPr lang="en-GB" sz="2400" dirty="0">
                <a:solidFill>
                  <a:schemeClr val="accent1">
                    <a:lumMod val="50000"/>
                  </a:schemeClr>
                </a:solidFill>
              </a:rPr>
              <a:t>Making someone purposefully uncomfortable (e.g. opening a window and removing blankets)</a:t>
            </a:r>
          </a:p>
          <a:p>
            <a:r>
              <a:rPr lang="en-GB" sz="2400" dirty="0">
                <a:solidFill>
                  <a:schemeClr val="accent1">
                    <a:lumMod val="50000"/>
                  </a:schemeClr>
                </a:solidFill>
              </a:rPr>
              <a:t>Involuntary isolation or confinement</a:t>
            </a:r>
          </a:p>
          <a:p>
            <a:r>
              <a:rPr lang="en-GB" sz="2400" dirty="0">
                <a:solidFill>
                  <a:schemeClr val="accent1">
                    <a:lumMod val="50000"/>
                  </a:schemeClr>
                </a:solidFill>
              </a:rPr>
              <a:t>Misuse of medication (e.g. over-sedation)</a:t>
            </a:r>
          </a:p>
          <a:p>
            <a:r>
              <a:rPr lang="en-GB" sz="2400" dirty="0">
                <a:solidFill>
                  <a:schemeClr val="accent1">
                    <a:lumMod val="50000"/>
                  </a:schemeClr>
                </a:solidFill>
              </a:rPr>
              <a:t>Forcible feeding or withholding food</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46839"/>
            <a:ext cx="1723717" cy="811161"/>
          </a:xfrm>
          <a:prstGeom prst="rect">
            <a:avLst/>
          </a:prstGeom>
        </p:spPr>
      </p:pic>
    </p:spTree>
    <p:extLst>
      <p:ext uri="{BB962C8B-B14F-4D97-AF65-F5344CB8AC3E}">
        <p14:creationId xmlns:p14="http://schemas.microsoft.com/office/powerpoint/2010/main" val="26555246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chemeClr val="accent1">
                    <a:lumMod val="50000"/>
                  </a:schemeClr>
                </a:solidFill>
              </a:rPr>
              <a:t>Sexual Abuse</a:t>
            </a:r>
          </a:p>
        </p:txBody>
      </p:sp>
      <p:sp>
        <p:nvSpPr>
          <p:cNvPr id="3" name="Content Placeholder 2"/>
          <p:cNvSpPr>
            <a:spLocks noGrp="1"/>
          </p:cNvSpPr>
          <p:nvPr>
            <p:ph idx="1"/>
          </p:nvPr>
        </p:nvSpPr>
        <p:spPr>
          <a:xfrm>
            <a:off x="838200" y="1489075"/>
            <a:ext cx="10515600" cy="4351338"/>
          </a:xfrm>
        </p:spPr>
        <p:txBody>
          <a:bodyPr>
            <a:normAutofit/>
          </a:bodyPr>
          <a:lstStyle/>
          <a:p>
            <a:r>
              <a:rPr lang="en-GB" sz="2400" dirty="0">
                <a:solidFill>
                  <a:schemeClr val="accent1">
                    <a:lumMod val="50000"/>
                  </a:schemeClr>
                </a:solidFill>
              </a:rPr>
              <a:t>Rape, attempted rape or sexual assault</a:t>
            </a:r>
          </a:p>
          <a:p>
            <a:r>
              <a:rPr lang="en-GB" sz="2400" dirty="0">
                <a:solidFill>
                  <a:schemeClr val="accent1">
                    <a:lumMod val="50000"/>
                  </a:schemeClr>
                </a:solidFill>
              </a:rPr>
              <a:t>Inappropriate touch anywhere</a:t>
            </a:r>
          </a:p>
          <a:p>
            <a:r>
              <a:rPr lang="en-GB" sz="2400" dirty="0">
                <a:solidFill>
                  <a:schemeClr val="accent1">
                    <a:lumMod val="50000"/>
                  </a:schemeClr>
                </a:solidFill>
              </a:rPr>
              <a:t>Non- consensual masturbation of either or both persons</a:t>
            </a:r>
          </a:p>
          <a:p>
            <a:r>
              <a:rPr lang="en-GB" sz="2400" dirty="0">
                <a:solidFill>
                  <a:schemeClr val="accent1">
                    <a:lumMod val="50000"/>
                  </a:schemeClr>
                </a:solidFill>
              </a:rPr>
              <a:t>Non- consensual sexual penetration or attempted penetration of the vagina, anus or mouth</a:t>
            </a:r>
          </a:p>
          <a:p>
            <a:r>
              <a:rPr lang="en-GB" sz="2400" dirty="0">
                <a:solidFill>
                  <a:schemeClr val="accent1">
                    <a:lumMod val="50000"/>
                  </a:schemeClr>
                </a:solidFill>
              </a:rPr>
              <a:t>Any sexual activity that the person lacks the capacity to consent to</a:t>
            </a:r>
          </a:p>
          <a:p>
            <a:r>
              <a:rPr lang="en-GB" sz="2400" dirty="0">
                <a:solidFill>
                  <a:schemeClr val="accent1">
                    <a:lumMod val="50000"/>
                  </a:schemeClr>
                </a:solidFill>
              </a:rPr>
              <a:t>Inappropriate looking, sexual teasing or innuendo or sexual harassment</a:t>
            </a:r>
          </a:p>
          <a:p>
            <a:r>
              <a:rPr lang="en-GB" sz="2400" dirty="0">
                <a:solidFill>
                  <a:schemeClr val="accent1">
                    <a:lumMod val="50000"/>
                  </a:schemeClr>
                </a:solidFill>
              </a:rPr>
              <a:t>Sexual photography or forced use of pornography or witnessing of sexual acts</a:t>
            </a:r>
          </a:p>
          <a:p>
            <a:r>
              <a:rPr lang="en-GB" sz="2400" dirty="0">
                <a:solidFill>
                  <a:schemeClr val="accent1">
                    <a:lumMod val="50000"/>
                  </a:schemeClr>
                </a:solidFill>
              </a:rPr>
              <a:t>Indecent exposure</a:t>
            </a:r>
            <a:endParaRPr lang="en-GB" sz="2400" dirty="0">
              <a:solidFill>
                <a:schemeClr val="accent1">
                  <a:lumMod val="50000"/>
                </a:schemeClr>
              </a:solidFill>
              <a:effectLst/>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46839"/>
            <a:ext cx="1723717" cy="811161"/>
          </a:xfrm>
          <a:prstGeom prst="rect">
            <a:avLst/>
          </a:prstGeom>
        </p:spPr>
      </p:pic>
    </p:spTree>
    <p:extLst>
      <p:ext uri="{BB962C8B-B14F-4D97-AF65-F5344CB8AC3E}">
        <p14:creationId xmlns:p14="http://schemas.microsoft.com/office/powerpoint/2010/main" val="32831752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chemeClr val="accent1">
                    <a:lumMod val="50000"/>
                  </a:schemeClr>
                </a:solidFill>
              </a:rPr>
              <a:t>Psychological or Emotional Abuse</a:t>
            </a:r>
          </a:p>
        </p:txBody>
      </p:sp>
      <p:sp>
        <p:nvSpPr>
          <p:cNvPr id="3" name="Content Placeholder 2"/>
          <p:cNvSpPr>
            <a:spLocks noGrp="1"/>
          </p:cNvSpPr>
          <p:nvPr>
            <p:ph idx="1"/>
          </p:nvPr>
        </p:nvSpPr>
        <p:spPr>
          <a:xfrm>
            <a:off x="838200" y="1489075"/>
            <a:ext cx="10515600" cy="4351338"/>
          </a:xfrm>
        </p:spPr>
        <p:txBody>
          <a:bodyPr>
            <a:normAutofit/>
          </a:bodyPr>
          <a:lstStyle/>
          <a:p>
            <a:r>
              <a:rPr lang="en-GB" sz="2400" dirty="0">
                <a:solidFill>
                  <a:schemeClr val="accent1">
                    <a:lumMod val="50000"/>
                  </a:schemeClr>
                </a:solidFill>
              </a:rPr>
              <a:t>Enforced social isolation – preventing someone accessing services, educational and social opportunities and seeing friends</a:t>
            </a:r>
          </a:p>
          <a:p>
            <a:r>
              <a:rPr lang="en-GB" sz="2400" dirty="0">
                <a:solidFill>
                  <a:schemeClr val="accent1">
                    <a:lumMod val="50000"/>
                  </a:schemeClr>
                </a:solidFill>
              </a:rPr>
              <a:t>Removing mobility or communication aids or intentionally leaving someone unattended when they need assistance</a:t>
            </a:r>
          </a:p>
          <a:p>
            <a:r>
              <a:rPr lang="en-GB" sz="2400" dirty="0">
                <a:solidFill>
                  <a:schemeClr val="accent1">
                    <a:lumMod val="50000"/>
                  </a:schemeClr>
                </a:solidFill>
              </a:rPr>
              <a:t>Preventing someone from meeting their religious and cultural needs</a:t>
            </a:r>
          </a:p>
          <a:p>
            <a:r>
              <a:rPr lang="en-GB" sz="2400" dirty="0">
                <a:solidFill>
                  <a:schemeClr val="accent1">
                    <a:lumMod val="50000"/>
                  </a:schemeClr>
                </a:solidFill>
              </a:rPr>
              <a:t>Preventing the expression of choice and opinion</a:t>
            </a:r>
          </a:p>
          <a:p>
            <a:r>
              <a:rPr lang="en-GB" sz="2400" dirty="0">
                <a:solidFill>
                  <a:schemeClr val="accent1">
                    <a:lumMod val="50000"/>
                  </a:schemeClr>
                </a:solidFill>
              </a:rPr>
              <a:t>Failure to respect privacy</a:t>
            </a:r>
          </a:p>
          <a:p>
            <a:r>
              <a:rPr lang="en-GB" sz="2400" dirty="0">
                <a:solidFill>
                  <a:schemeClr val="accent1">
                    <a:lumMod val="50000"/>
                  </a:schemeClr>
                </a:solidFill>
              </a:rPr>
              <a:t>Preventing stimulation, meaningful occupation or activities</a:t>
            </a:r>
          </a:p>
          <a:p>
            <a:r>
              <a:rPr lang="en-GB" sz="2400" dirty="0">
                <a:solidFill>
                  <a:schemeClr val="accent1">
                    <a:lumMod val="50000"/>
                  </a:schemeClr>
                </a:solidFill>
              </a:rPr>
              <a:t>Intimidation, coercion, harassment, use of threats, humiliation, bullying, swearing or verbal abuse</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46839"/>
            <a:ext cx="1723717" cy="811161"/>
          </a:xfrm>
          <a:prstGeom prst="rect">
            <a:avLst/>
          </a:prstGeom>
        </p:spPr>
      </p:pic>
    </p:spTree>
    <p:extLst>
      <p:ext uri="{BB962C8B-B14F-4D97-AF65-F5344CB8AC3E}">
        <p14:creationId xmlns:p14="http://schemas.microsoft.com/office/powerpoint/2010/main" val="38151506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chemeClr val="accent1">
                    <a:lumMod val="50000"/>
                  </a:schemeClr>
                </a:solidFill>
              </a:rPr>
              <a:t>Financial/ Material Abuse</a:t>
            </a:r>
          </a:p>
        </p:txBody>
      </p:sp>
      <p:sp>
        <p:nvSpPr>
          <p:cNvPr id="3" name="Content Placeholder 2"/>
          <p:cNvSpPr>
            <a:spLocks noGrp="1"/>
          </p:cNvSpPr>
          <p:nvPr>
            <p:ph idx="1"/>
          </p:nvPr>
        </p:nvSpPr>
        <p:spPr>
          <a:xfrm>
            <a:off x="838200" y="1489075"/>
            <a:ext cx="10515600" cy="4351338"/>
          </a:xfrm>
        </p:spPr>
        <p:txBody>
          <a:bodyPr>
            <a:normAutofit lnSpcReduction="10000"/>
          </a:bodyPr>
          <a:lstStyle/>
          <a:p>
            <a:r>
              <a:rPr lang="en-GB" sz="2400" dirty="0">
                <a:solidFill>
                  <a:schemeClr val="accent1">
                    <a:lumMod val="50000"/>
                  </a:schemeClr>
                </a:solidFill>
              </a:rPr>
              <a:t>Theft of money or possessions</a:t>
            </a:r>
          </a:p>
          <a:p>
            <a:r>
              <a:rPr lang="en-GB" sz="2400" dirty="0">
                <a:solidFill>
                  <a:schemeClr val="accent1">
                    <a:lumMod val="50000"/>
                  </a:schemeClr>
                </a:solidFill>
              </a:rPr>
              <a:t>Fraud, scamming</a:t>
            </a:r>
          </a:p>
          <a:p>
            <a:r>
              <a:rPr lang="en-GB" sz="2400" dirty="0">
                <a:solidFill>
                  <a:schemeClr val="accent1">
                    <a:lumMod val="50000"/>
                  </a:schemeClr>
                </a:solidFill>
              </a:rPr>
              <a:t>Preventing a person from accessing their own money, benefits or assets</a:t>
            </a:r>
          </a:p>
          <a:p>
            <a:r>
              <a:rPr lang="en-GB" sz="2400" dirty="0">
                <a:solidFill>
                  <a:schemeClr val="accent1">
                    <a:lumMod val="50000"/>
                  </a:schemeClr>
                </a:solidFill>
              </a:rPr>
              <a:t>Employees taking a loan from a person using the service</a:t>
            </a:r>
          </a:p>
          <a:p>
            <a:r>
              <a:rPr lang="en-GB" sz="2400" dirty="0">
                <a:solidFill>
                  <a:schemeClr val="accent1">
                    <a:lumMod val="50000"/>
                  </a:schemeClr>
                </a:solidFill>
              </a:rPr>
              <a:t>Undue pressure, duress, threat or undue influence put on the person in connection with loans, wills, property, inheritance or financial transactions</a:t>
            </a:r>
          </a:p>
          <a:p>
            <a:r>
              <a:rPr lang="en-GB" sz="2400" dirty="0">
                <a:solidFill>
                  <a:schemeClr val="accent1">
                    <a:lumMod val="50000"/>
                  </a:schemeClr>
                </a:solidFill>
              </a:rPr>
              <a:t>Arranging less care than is needed to save money to maximise inheritance</a:t>
            </a:r>
          </a:p>
          <a:p>
            <a:r>
              <a:rPr lang="en-GB" sz="2400" dirty="0">
                <a:solidFill>
                  <a:schemeClr val="accent1">
                    <a:lumMod val="50000"/>
                  </a:schemeClr>
                </a:solidFill>
              </a:rPr>
              <a:t>Denying assistance to manage/monitor financial affairs</a:t>
            </a:r>
          </a:p>
          <a:p>
            <a:r>
              <a:rPr lang="en-GB" sz="2400" dirty="0">
                <a:solidFill>
                  <a:schemeClr val="accent1">
                    <a:lumMod val="50000"/>
                  </a:schemeClr>
                </a:solidFill>
              </a:rPr>
              <a:t>Denying assistance to access benefits</a:t>
            </a:r>
          </a:p>
          <a:p>
            <a:r>
              <a:rPr lang="en-GB" sz="2400" dirty="0">
                <a:solidFill>
                  <a:schemeClr val="accent1">
                    <a:lumMod val="50000"/>
                  </a:schemeClr>
                </a:solidFill>
              </a:rPr>
              <a:t>Misuse of personal allowance in a care home</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46839"/>
            <a:ext cx="1723717" cy="811161"/>
          </a:xfrm>
          <a:prstGeom prst="rect">
            <a:avLst/>
          </a:prstGeom>
        </p:spPr>
      </p:pic>
    </p:spTree>
    <p:extLst>
      <p:ext uri="{BB962C8B-B14F-4D97-AF65-F5344CB8AC3E}">
        <p14:creationId xmlns:p14="http://schemas.microsoft.com/office/powerpoint/2010/main" val="3161565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chemeClr val="accent1">
                    <a:lumMod val="50000"/>
                  </a:schemeClr>
                </a:solidFill>
              </a:rPr>
              <a:t>Neglect and Acts of Omission</a:t>
            </a:r>
          </a:p>
        </p:txBody>
      </p:sp>
      <p:sp>
        <p:nvSpPr>
          <p:cNvPr id="3" name="Content Placeholder 2"/>
          <p:cNvSpPr>
            <a:spLocks noGrp="1"/>
          </p:cNvSpPr>
          <p:nvPr>
            <p:ph idx="1"/>
          </p:nvPr>
        </p:nvSpPr>
        <p:spPr>
          <a:xfrm>
            <a:off x="838200" y="1489075"/>
            <a:ext cx="10515600" cy="4351338"/>
          </a:xfrm>
        </p:spPr>
        <p:txBody>
          <a:bodyPr>
            <a:normAutofit/>
          </a:bodyPr>
          <a:lstStyle/>
          <a:p>
            <a:r>
              <a:rPr lang="en-GB" sz="2400" dirty="0">
                <a:solidFill>
                  <a:schemeClr val="accent1">
                    <a:lumMod val="50000"/>
                  </a:schemeClr>
                </a:solidFill>
              </a:rPr>
              <a:t>Failure to provide or allow access to food, shelter, clothing, heating, stimulation and activity, personal or medical care</a:t>
            </a:r>
          </a:p>
          <a:p>
            <a:r>
              <a:rPr lang="en-GB" sz="2400" dirty="0">
                <a:solidFill>
                  <a:schemeClr val="accent1">
                    <a:lumMod val="50000"/>
                  </a:schemeClr>
                </a:solidFill>
              </a:rPr>
              <a:t>Providing care in a way that the person dislikes</a:t>
            </a:r>
          </a:p>
          <a:p>
            <a:r>
              <a:rPr lang="en-GB" sz="2400" dirty="0">
                <a:solidFill>
                  <a:schemeClr val="accent1">
                    <a:lumMod val="50000"/>
                  </a:schemeClr>
                </a:solidFill>
              </a:rPr>
              <a:t>Failure to administer medication as prescribed</a:t>
            </a:r>
          </a:p>
          <a:p>
            <a:r>
              <a:rPr lang="en-GB" sz="2400" dirty="0">
                <a:solidFill>
                  <a:schemeClr val="accent1">
                    <a:lumMod val="50000"/>
                  </a:schemeClr>
                </a:solidFill>
              </a:rPr>
              <a:t>Refusal of access to visitors</a:t>
            </a:r>
          </a:p>
          <a:p>
            <a:r>
              <a:rPr lang="en-GB" sz="2400" dirty="0">
                <a:solidFill>
                  <a:schemeClr val="accent1">
                    <a:lumMod val="50000"/>
                  </a:schemeClr>
                </a:solidFill>
              </a:rPr>
              <a:t>Not taking account of individuals’ cultural, religious or ethnic needs</a:t>
            </a:r>
          </a:p>
          <a:p>
            <a:r>
              <a:rPr lang="en-GB" sz="2400" dirty="0">
                <a:solidFill>
                  <a:schemeClr val="accent1">
                    <a:lumMod val="50000"/>
                  </a:schemeClr>
                </a:solidFill>
              </a:rPr>
              <a:t>Not taking account of educational, social and recreational needs</a:t>
            </a:r>
          </a:p>
          <a:p>
            <a:r>
              <a:rPr lang="en-GB" sz="2400" dirty="0">
                <a:solidFill>
                  <a:schemeClr val="accent1">
                    <a:lumMod val="50000"/>
                  </a:schemeClr>
                </a:solidFill>
              </a:rPr>
              <a:t>Ignoring or isolating the person</a:t>
            </a:r>
          </a:p>
          <a:p>
            <a:r>
              <a:rPr lang="en-GB" sz="2400" dirty="0">
                <a:solidFill>
                  <a:schemeClr val="accent1">
                    <a:lumMod val="50000"/>
                  </a:schemeClr>
                </a:solidFill>
              </a:rPr>
              <a:t>Preventing the person from making their own decisions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46839"/>
            <a:ext cx="1723717" cy="811161"/>
          </a:xfrm>
          <a:prstGeom prst="rect">
            <a:avLst/>
          </a:prstGeom>
        </p:spPr>
      </p:pic>
    </p:spTree>
    <p:extLst>
      <p:ext uri="{BB962C8B-B14F-4D97-AF65-F5344CB8AC3E}">
        <p14:creationId xmlns:p14="http://schemas.microsoft.com/office/powerpoint/2010/main" val="25971987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chemeClr val="accent1">
                    <a:lumMod val="50000"/>
                  </a:schemeClr>
                </a:solidFill>
              </a:rPr>
              <a:t>Self-Neglect</a:t>
            </a:r>
          </a:p>
        </p:txBody>
      </p:sp>
      <p:sp>
        <p:nvSpPr>
          <p:cNvPr id="3" name="Content Placeholder 2"/>
          <p:cNvSpPr>
            <a:spLocks noGrp="1"/>
          </p:cNvSpPr>
          <p:nvPr>
            <p:ph idx="1"/>
          </p:nvPr>
        </p:nvSpPr>
        <p:spPr>
          <a:xfrm>
            <a:off x="838200" y="1489075"/>
            <a:ext cx="10515600" cy="4351338"/>
          </a:xfrm>
        </p:spPr>
        <p:txBody>
          <a:bodyPr>
            <a:normAutofit/>
          </a:bodyPr>
          <a:lstStyle/>
          <a:p>
            <a:r>
              <a:rPr lang="en-GB" sz="2400" dirty="0">
                <a:solidFill>
                  <a:schemeClr val="accent1">
                    <a:lumMod val="50000"/>
                  </a:schemeClr>
                </a:solidFill>
              </a:rPr>
              <a:t>Lack of self-care to an extent that it threatens personal health and safety</a:t>
            </a:r>
          </a:p>
          <a:p>
            <a:r>
              <a:rPr lang="en-GB" sz="2400" dirty="0">
                <a:solidFill>
                  <a:schemeClr val="accent1">
                    <a:lumMod val="50000"/>
                  </a:schemeClr>
                </a:solidFill>
              </a:rPr>
              <a:t>Neglecting to care for one’s personal hygiene, health or surroundings </a:t>
            </a:r>
          </a:p>
          <a:p>
            <a:r>
              <a:rPr lang="en-GB" sz="2400" dirty="0">
                <a:solidFill>
                  <a:schemeClr val="accent1">
                    <a:lumMod val="50000"/>
                  </a:schemeClr>
                </a:solidFill>
              </a:rPr>
              <a:t>Inability to avoid self-harm </a:t>
            </a:r>
          </a:p>
          <a:p>
            <a:r>
              <a:rPr lang="en-GB" sz="2400" dirty="0">
                <a:solidFill>
                  <a:schemeClr val="accent1">
                    <a:lumMod val="50000"/>
                  </a:schemeClr>
                </a:solidFill>
              </a:rPr>
              <a:t>Failure to seek help or access services to meet health and social care needs </a:t>
            </a:r>
          </a:p>
          <a:p>
            <a:r>
              <a:rPr lang="en-GB" sz="2400" dirty="0">
                <a:solidFill>
                  <a:schemeClr val="accent1">
                    <a:lumMod val="50000"/>
                  </a:schemeClr>
                </a:solidFill>
              </a:rPr>
              <a:t>Inability or unwillingness to manage one’s personal affairs</a:t>
            </a:r>
            <a:endParaRPr lang="en-GB" sz="2400" dirty="0">
              <a:solidFill>
                <a:schemeClr val="accent1">
                  <a:lumMod val="50000"/>
                </a:schemeClr>
              </a:solidFill>
              <a:effectLst/>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46839"/>
            <a:ext cx="1723717" cy="811161"/>
          </a:xfrm>
          <a:prstGeom prst="rect">
            <a:avLst/>
          </a:prstGeom>
        </p:spPr>
      </p:pic>
    </p:spTree>
    <p:extLst>
      <p:ext uri="{BB962C8B-B14F-4D97-AF65-F5344CB8AC3E}">
        <p14:creationId xmlns:p14="http://schemas.microsoft.com/office/powerpoint/2010/main" val="29226795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chemeClr val="accent1">
                    <a:lumMod val="50000"/>
                  </a:schemeClr>
                </a:solidFill>
              </a:rPr>
              <a:t>Modern Slavery</a:t>
            </a:r>
          </a:p>
        </p:txBody>
      </p:sp>
      <p:sp>
        <p:nvSpPr>
          <p:cNvPr id="3" name="Content Placeholder 2"/>
          <p:cNvSpPr>
            <a:spLocks noGrp="1"/>
          </p:cNvSpPr>
          <p:nvPr>
            <p:ph idx="1"/>
          </p:nvPr>
        </p:nvSpPr>
        <p:spPr>
          <a:xfrm>
            <a:off x="838200" y="1489075"/>
            <a:ext cx="10515600" cy="4351338"/>
          </a:xfrm>
        </p:spPr>
        <p:txBody>
          <a:bodyPr>
            <a:normAutofit/>
          </a:bodyPr>
          <a:lstStyle/>
          <a:p>
            <a:r>
              <a:rPr lang="en-GB" sz="2400" dirty="0">
                <a:solidFill>
                  <a:schemeClr val="accent1">
                    <a:lumMod val="50000"/>
                  </a:schemeClr>
                </a:solidFill>
              </a:rPr>
              <a:t>Human trafficking</a:t>
            </a:r>
          </a:p>
          <a:p>
            <a:r>
              <a:rPr lang="en-GB" sz="2400" dirty="0">
                <a:solidFill>
                  <a:schemeClr val="accent1">
                    <a:lumMod val="50000"/>
                  </a:schemeClr>
                </a:solidFill>
              </a:rPr>
              <a:t>Forced labour</a:t>
            </a:r>
          </a:p>
          <a:p>
            <a:r>
              <a:rPr lang="en-GB" sz="2400" dirty="0">
                <a:solidFill>
                  <a:schemeClr val="accent1">
                    <a:lumMod val="50000"/>
                  </a:schemeClr>
                </a:solidFill>
              </a:rPr>
              <a:t>Domestic servitude</a:t>
            </a:r>
          </a:p>
          <a:p>
            <a:r>
              <a:rPr lang="en-GB" sz="2400" dirty="0">
                <a:solidFill>
                  <a:schemeClr val="accent1">
                    <a:lumMod val="50000"/>
                  </a:schemeClr>
                </a:solidFill>
              </a:rPr>
              <a:t>Sexual exploitation, such as escort work, prostitution and pornography</a:t>
            </a:r>
          </a:p>
          <a:p>
            <a:r>
              <a:rPr lang="en-GB" sz="2400" dirty="0">
                <a:solidFill>
                  <a:schemeClr val="accent1">
                    <a:lumMod val="50000"/>
                  </a:schemeClr>
                </a:solidFill>
              </a:rPr>
              <a:t>Debt bondage – being forced to work to pay off debts that realistically they never will be able to</a:t>
            </a:r>
            <a:endParaRPr lang="en-GB" sz="2400" dirty="0">
              <a:solidFill>
                <a:schemeClr val="accent1">
                  <a:lumMod val="50000"/>
                </a:schemeClr>
              </a:solidFill>
              <a:effectLst/>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46839"/>
            <a:ext cx="1723717" cy="811161"/>
          </a:xfrm>
          <a:prstGeom prst="rect">
            <a:avLst/>
          </a:prstGeom>
        </p:spPr>
      </p:pic>
    </p:spTree>
    <p:extLst>
      <p:ext uri="{BB962C8B-B14F-4D97-AF65-F5344CB8AC3E}">
        <p14:creationId xmlns:p14="http://schemas.microsoft.com/office/powerpoint/2010/main" val="1952269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chemeClr val="accent1">
                    <a:lumMod val="50000"/>
                  </a:schemeClr>
                </a:solidFill>
              </a:rPr>
              <a:t>Housekeeping</a:t>
            </a:r>
          </a:p>
        </p:txBody>
      </p:sp>
      <p:sp>
        <p:nvSpPr>
          <p:cNvPr id="3" name="Content Placeholder 2"/>
          <p:cNvSpPr>
            <a:spLocks noGrp="1"/>
          </p:cNvSpPr>
          <p:nvPr>
            <p:ph idx="1"/>
          </p:nvPr>
        </p:nvSpPr>
        <p:spPr/>
        <p:txBody>
          <a:bodyPr/>
          <a:lstStyle/>
          <a:p>
            <a:r>
              <a:rPr lang="en-GB" altLang="en-US" dirty="0">
                <a:solidFill>
                  <a:schemeClr val="accent1">
                    <a:lumMod val="50000"/>
                  </a:schemeClr>
                </a:solidFill>
              </a:rPr>
              <a:t>Fire drill &amp; exits</a:t>
            </a:r>
          </a:p>
          <a:p>
            <a:r>
              <a:rPr lang="en-GB" altLang="en-US" dirty="0">
                <a:solidFill>
                  <a:schemeClr val="accent1">
                    <a:lumMod val="50000"/>
                  </a:schemeClr>
                </a:solidFill>
              </a:rPr>
              <a:t>Breaks and finish</a:t>
            </a:r>
          </a:p>
          <a:p>
            <a:r>
              <a:rPr lang="en-GB" altLang="en-US" dirty="0">
                <a:solidFill>
                  <a:schemeClr val="accent1">
                    <a:lumMod val="50000"/>
                  </a:schemeClr>
                </a:solidFill>
              </a:rPr>
              <a:t>Silent phones</a:t>
            </a:r>
          </a:p>
          <a:p>
            <a:r>
              <a:rPr lang="en-GB" altLang="en-US" dirty="0">
                <a:solidFill>
                  <a:schemeClr val="accent1">
                    <a:lumMod val="50000"/>
                  </a:schemeClr>
                </a:solidFill>
              </a:rPr>
              <a:t>Toilets</a:t>
            </a:r>
          </a:p>
          <a:p>
            <a:pPr marL="0" indent="0">
              <a:buNone/>
            </a:pPr>
            <a:endParaRPr lang="en-GB" dirty="0">
              <a:solidFill>
                <a:schemeClr val="accent1">
                  <a:lumMod val="50000"/>
                </a:schemeClr>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46839"/>
            <a:ext cx="1723717" cy="811161"/>
          </a:xfrm>
          <a:prstGeom prst="rect">
            <a:avLst/>
          </a:prstGeom>
        </p:spPr>
      </p:pic>
    </p:spTree>
    <p:extLst>
      <p:ext uri="{BB962C8B-B14F-4D97-AF65-F5344CB8AC3E}">
        <p14:creationId xmlns:p14="http://schemas.microsoft.com/office/powerpoint/2010/main" val="11315112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chemeClr val="accent1">
                    <a:lumMod val="50000"/>
                  </a:schemeClr>
                </a:solidFill>
              </a:rPr>
              <a:t>Domestic Abuse</a:t>
            </a:r>
          </a:p>
        </p:txBody>
      </p:sp>
      <p:sp>
        <p:nvSpPr>
          <p:cNvPr id="3" name="Content Placeholder 2"/>
          <p:cNvSpPr>
            <a:spLocks noGrp="1"/>
          </p:cNvSpPr>
          <p:nvPr>
            <p:ph idx="1"/>
          </p:nvPr>
        </p:nvSpPr>
        <p:spPr>
          <a:xfrm>
            <a:off x="838200" y="1489075"/>
            <a:ext cx="10515600" cy="4351338"/>
          </a:xfrm>
        </p:spPr>
        <p:txBody>
          <a:bodyPr>
            <a:normAutofit fontScale="92500"/>
          </a:bodyPr>
          <a:lstStyle/>
          <a:p>
            <a:pPr marL="0" indent="0">
              <a:buNone/>
            </a:pPr>
            <a:r>
              <a:rPr lang="en-GB" sz="2400" b="1" dirty="0">
                <a:solidFill>
                  <a:schemeClr val="accent1">
                    <a:lumMod val="50000"/>
                  </a:schemeClr>
                </a:solidFill>
              </a:rPr>
              <a:t>Domestic abuse</a:t>
            </a:r>
            <a:r>
              <a:rPr lang="en-GB" sz="2400" dirty="0">
                <a:solidFill>
                  <a:schemeClr val="accent1">
                    <a:lumMod val="50000"/>
                  </a:schemeClr>
                </a:solidFill>
              </a:rPr>
              <a:t> can be characterised by any of the indicators of abuse outlined relating to:</a:t>
            </a:r>
          </a:p>
          <a:p>
            <a:r>
              <a:rPr lang="en-GB" sz="2400" dirty="0">
                <a:solidFill>
                  <a:schemeClr val="accent1">
                    <a:lumMod val="50000"/>
                  </a:schemeClr>
                </a:solidFill>
              </a:rPr>
              <a:t>psychological</a:t>
            </a:r>
          </a:p>
          <a:p>
            <a:r>
              <a:rPr lang="en-GB" sz="2400" dirty="0">
                <a:solidFill>
                  <a:schemeClr val="accent1">
                    <a:lumMod val="50000"/>
                  </a:schemeClr>
                </a:solidFill>
              </a:rPr>
              <a:t>physical</a:t>
            </a:r>
          </a:p>
          <a:p>
            <a:r>
              <a:rPr lang="en-GB" sz="2400" dirty="0">
                <a:solidFill>
                  <a:schemeClr val="accent1">
                    <a:lumMod val="50000"/>
                  </a:schemeClr>
                </a:solidFill>
              </a:rPr>
              <a:t>sexual</a:t>
            </a:r>
          </a:p>
          <a:p>
            <a:r>
              <a:rPr lang="en-GB" sz="2400" dirty="0">
                <a:solidFill>
                  <a:schemeClr val="accent1">
                    <a:lumMod val="50000"/>
                  </a:schemeClr>
                </a:solidFill>
              </a:rPr>
              <a:t>financial</a:t>
            </a:r>
          </a:p>
          <a:p>
            <a:r>
              <a:rPr lang="en-GB" sz="2400" dirty="0">
                <a:solidFill>
                  <a:schemeClr val="accent1">
                    <a:lumMod val="50000"/>
                  </a:schemeClr>
                </a:solidFill>
              </a:rPr>
              <a:t>emotional.</a:t>
            </a:r>
          </a:p>
          <a:p>
            <a:r>
              <a:rPr lang="en-GB" sz="2400" dirty="0">
                <a:solidFill>
                  <a:schemeClr val="accent1">
                    <a:lumMod val="50000"/>
                  </a:schemeClr>
                </a:solidFill>
              </a:rPr>
              <a:t>Domestic abuse includes any incident or pattern of incidents of controlling, coercive or threatening behaviour, violence or abuse between those aged 16 or over who are or have been, intimate partners or family members regardless of gender or sexuality. It also includes so called 'honour’ -based violence, female genital mutilation and forced marriage.</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46839"/>
            <a:ext cx="1723717" cy="811161"/>
          </a:xfrm>
          <a:prstGeom prst="rect">
            <a:avLst/>
          </a:prstGeom>
        </p:spPr>
      </p:pic>
    </p:spTree>
    <p:extLst>
      <p:ext uri="{BB962C8B-B14F-4D97-AF65-F5344CB8AC3E}">
        <p14:creationId xmlns:p14="http://schemas.microsoft.com/office/powerpoint/2010/main" val="20264283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chemeClr val="accent1">
                    <a:lumMod val="50000"/>
                  </a:schemeClr>
                </a:solidFill>
              </a:rPr>
              <a:t>Discriminatory Abuse</a:t>
            </a:r>
          </a:p>
        </p:txBody>
      </p:sp>
      <p:sp>
        <p:nvSpPr>
          <p:cNvPr id="3" name="Content Placeholder 2"/>
          <p:cNvSpPr>
            <a:spLocks noGrp="1"/>
          </p:cNvSpPr>
          <p:nvPr>
            <p:ph idx="1"/>
          </p:nvPr>
        </p:nvSpPr>
        <p:spPr>
          <a:xfrm>
            <a:off x="838200" y="1489075"/>
            <a:ext cx="10515600" cy="4351338"/>
          </a:xfrm>
        </p:spPr>
        <p:txBody>
          <a:bodyPr>
            <a:normAutofit/>
          </a:bodyPr>
          <a:lstStyle/>
          <a:p>
            <a:r>
              <a:rPr lang="en-GB" sz="2400" dirty="0">
                <a:solidFill>
                  <a:schemeClr val="accent1">
                    <a:lumMod val="50000"/>
                  </a:schemeClr>
                </a:solidFill>
              </a:rPr>
              <a:t>unequal treatment based on age, disability, gender reassignment, marriage and civil partnership, pregnancy and maternity, race, religion and belief, sex or sexual orientation (known as</a:t>
            </a:r>
            <a:r>
              <a:rPr lang="en-GB" sz="2400" dirty="0"/>
              <a:t> </a:t>
            </a:r>
            <a:r>
              <a:rPr lang="en-GB" sz="2400" dirty="0">
                <a:hlinkClick r:id="rId3"/>
              </a:rPr>
              <a:t>‘protected characteristics’ under the Equality Act 2010</a:t>
            </a:r>
            <a:r>
              <a:rPr lang="en-GB" sz="2400" dirty="0"/>
              <a:t>)</a:t>
            </a:r>
          </a:p>
          <a:p>
            <a:r>
              <a:rPr lang="en-GB" sz="2400" dirty="0">
                <a:solidFill>
                  <a:schemeClr val="accent1">
                    <a:lumMod val="50000"/>
                  </a:schemeClr>
                </a:solidFill>
              </a:rPr>
              <a:t>verbal abuse, derogatory remarks or inappropriate use of language related to a protected characteristic</a:t>
            </a:r>
          </a:p>
          <a:p>
            <a:r>
              <a:rPr lang="en-GB" sz="2400" dirty="0">
                <a:solidFill>
                  <a:schemeClr val="accent1">
                    <a:lumMod val="50000"/>
                  </a:schemeClr>
                </a:solidFill>
              </a:rPr>
              <a:t>denying access to communication aids, not allowing access to an interpreter, signer or lip-reader</a:t>
            </a:r>
          </a:p>
          <a:p>
            <a:r>
              <a:rPr lang="en-GB" sz="2400" dirty="0">
                <a:solidFill>
                  <a:schemeClr val="accent1">
                    <a:lumMod val="50000"/>
                  </a:schemeClr>
                </a:solidFill>
              </a:rPr>
              <a:t>harassment or deliberate exclusion on the grounds of a protected characteristic</a:t>
            </a: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046839"/>
            <a:ext cx="1723717" cy="811161"/>
          </a:xfrm>
          <a:prstGeom prst="rect">
            <a:avLst/>
          </a:prstGeom>
        </p:spPr>
      </p:pic>
    </p:spTree>
    <p:extLst>
      <p:ext uri="{BB962C8B-B14F-4D97-AF65-F5344CB8AC3E}">
        <p14:creationId xmlns:p14="http://schemas.microsoft.com/office/powerpoint/2010/main" val="22137622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chemeClr val="accent1">
                    <a:lumMod val="50000"/>
                  </a:schemeClr>
                </a:solidFill>
              </a:rPr>
              <a:t>Organisational Abuse</a:t>
            </a:r>
          </a:p>
        </p:txBody>
      </p:sp>
      <p:sp>
        <p:nvSpPr>
          <p:cNvPr id="3" name="Content Placeholder 2"/>
          <p:cNvSpPr>
            <a:spLocks noGrp="1"/>
          </p:cNvSpPr>
          <p:nvPr>
            <p:ph idx="1"/>
          </p:nvPr>
        </p:nvSpPr>
        <p:spPr>
          <a:xfrm>
            <a:off x="838200" y="1489075"/>
            <a:ext cx="10515600" cy="4351338"/>
          </a:xfrm>
        </p:spPr>
        <p:txBody>
          <a:bodyPr>
            <a:normAutofit/>
          </a:bodyPr>
          <a:lstStyle/>
          <a:p>
            <a:r>
              <a:rPr lang="en-GB" sz="2400" dirty="0">
                <a:solidFill>
                  <a:schemeClr val="accent1">
                    <a:lumMod val="50000"/>
                  </a:schemeClr>
                </a:solidFill>
              </a:rPr>
              <a:t>discouraging visits or the involvement of relatives or friends</a:t>
            </a:r>
          </a:p>
          <a:p>
            <a:r>
              <a:rPr lang="en-GB" sz="2400" dirty="0">
                <a:solidFill>
                  <a:schemeClr val="accent1">
                    <a:lumMod val="50000"/>
                  </a:schemeClr>
                </a:solidFill>
              </a:rPr>
              <a:t>run-down or overcrowded establishment</a:t>
            </a:r>
          </a:p>
          <a:p>
            <a:r>
              <a:rPr lang="en-GB" sz="2400" dirty="0">
                <a:solidFill>
                  <a:schemeClr val="accent1">
                    <a:lumMod val="50000"/>
                  </a:schemeClr>
                </a:solidFill>
              </a:rPr>
              <a:t>authoritarian management or rigid regimes</a:t>
            </a:r>
          </a:p>
          <a:p>
            <a:r>
              <a:rPr lang="en-GB" sz="2400" dirty="0">
                <a:solidFill>
                  <a:schemeClr val="accent1">
                    <a:lumMod val="50000"/>
                  </a:schemeClr>
                </a:solidFill>
              </a:rPr>
              <a:t>lack of leadership and supervision</a:t>
            </a:r>
          </a:p>
          <a:p>
            <a:r>
              <a:rPr lang="en-GB" sz="2400" dirty="0">
                <a:solidFill>
                  <a:schemeClr val="accent1">
                    <a:lumMod val="50000"/>
                  </a:schemeClr>
                </a:solidFill>
              </a:rPr>
              <a:t>insufficient staff or high turnover resulting in poor quality care</a:t>
            </a:r>
          </a:p>
          <a:p>
            <a:r>
              <a:rPr lang="en-GB" sz="2400" dirty="0">
                <a:solidFill>
                  <a:schemeClr val="accent1">
                    <a:lumMod val="50000"/>
                  </a:schemeClr>
                </a:solidFill>
              </a:rPr>
              <a:t>abusive and disrespectful attitudes towards people using the service</a:t>
            </a:r>
          </a:p>
          <a:p>
            <a:r>
              <a:rPr lang="en-GB" sz="2400" dirty="0">
                <a:solidFill>
                  <a:schemeClr val="accent1">
                    <a:lumMod val="50000"/>
                  </a:schemeClr>
                </a:solidFill>
              </a:rPr>
              <a:t>inappropriate use of restraints</a:t>
            </a:r>
          </a:p>
          <a:p>
            <a:r>
              <a:rPr lang="en-GB" sz="2400" dirty="0">
                <a:solidFill>
                  <a:schemeClr val="accent1">
                    <a:lumMod val="50000"/>
                  </a:schemeClr>
                </a:solidFill>
              </a:rPr>
              <a:t>lack of respect for dignity and privacy</a:t>
            </a:r>
          </a:p>
          <a:p>
            <a:r>
              <a:rPr lang="en-GB" sz="2400" dirty="0">
                <a:solidFill>
                  <a:schemeClr val="accent1">
                    <a:lumMod val="50000"/>
                  </a:schemeClr>
                </a:solidFill>
              </a:rPr>
              <a:t>failure to manage residents with abusive behaviour</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46839"/>
            <a:ext cx="1723717" cy="811161"/>
          </a:xfrm>
          <a:prstGeom prst="rect">
            <a:avLst/>
          </a:prstGeom>
        </p:spPr>
      </p:pic>
    </p:spTree>
    <p:extLst>
      <p:ext uri="{BB962C8B-B14F-4D97-AF65-F5344CB8AC3E}">
        <p14:creationId xmlns:p14="http://schemas.microsoft.com/office/powerpoint/2010/main" val="26721091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chemeClr val="accent1">
                    <a:lumMod val="50000"/>
                  </a:schemeClr>
                </a:solidFill>
              </a:rPr>
              <a:t>How to recognise when abuse is taking place</a:t>
            </a:r>
          </a:p>
        </p:txBody>
      </p:sp>
      <p:sp>
        <p:nvSpPr>
          <p:cNvPr id="3" name="Content Placeholder 2"/>
          <p:cNvSpPr>
            <a:spLocks noGrp="1"/>
          </p:cNvSpPr>
          <p:nvPr>
            <p:ph idx="1"/>
          </p:nvPr>
        </p:nvSpPr>
        <p:spPr>
          <a:xfrm>
            <a:off x="838200" y="1489075"/>
            <a:ext cx="10515600" cy="4351338"/>
          </a:xfrm>
        </p:spPr>
        <p:txBody>
          <a:bodyPr>
            <a:normAutofit/>
          </a:bodyPr>
          <a:lstStyle/>
          <a:p>
            <a:endParaRPr lang="en-GB" sz="2400" dirty="0">
              <a:solidFill>
                <a:schemeClr val="accent1">
                  <a:lumMod val="50000"/>
                </a:schemeClr>
              </a:solidFill>
            </a:endParaRPr>
          </a:p>
          <a:p>
            <a:r>
              <a:rPr lang="en-GB" sz="2400" dirty="0">
                <a:solidFill>
                  <a:schemeClr val="accent1">
                    <a:lumMod val="50000"/>
                  </a:schemeClr>
                </a:solidFill>
              </a:rPr>
              <a:t>Group Exercise</a:t>
            </a:r>
          </a:p>
          <a:p>
            <a:endParaRPr lang="en-GB" sz="2400" dirty="0">
              <a:solidFill>
                <a:schemeClr val="accent1">
                  <a:lumMod val="50000"/>
                </a:schemeClr>
              </a:solidFill>
              <a:effectLst/>
            </a:endParaRPr>
          </a:p>
          <a:p>
            <a:r>
              <a:rPr lang="en-GB" sz="2400" dirty="0">
                <a:solidFill>
                  <a:schemeClr val="accent1">
                    <a:lumMod val="50000"/>
                  </a:schemeClr>
                </a:solidFill>
              </a:rPr>
              <a:t>Indicators of abuse</a:t>
            </a:r>
            <a:endParaRPr lang="en-GB" sz="2400" dirty="0">
              <a:solidFill>
                <a:schemeClr val="accent1">
                  <a:lumMod val="50000"/>
                </a:schemeClr>
              </a:solidFill>
              <a:effectLst/>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46839"/>
            <a:ext cx="1723717" cy="811161"/>
          </a:xfrm>
          <a:prstGeom prst="rect">
            <a:avLst/>
          </a:prstGeom>
        </p:spPr>
      </p:pic>
    </p:spTree>
    <p:extLst>
      <p:ext uri="{BB962C8B-B14F-4D97-AF65-F5344CB8AC3E}">
        <p14:creationId xmlns:p14="http://schemas.microsoft.com/office/powerpoint/2010/main" val="19704927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chemeClr val="accent1">
                    <a:lumMod val="50000"/>
                  </a:schemeClr>
                </a:solidFill>
              </a:rPr>
              <a:t>Who Might Pose a Risk?</a:t>
            </a:r>
          </a:p>
        </p:txBody>
      </p:sp>
      <p:sp>
        <p:nvSpPr>
          <p:cNvPr id="3" name="Content Placeholder 2"/>
          <p:cNvSpPr>
            <a:spLocks noGrp="1"/>
          </p:cNvSpPr>
          <p:nvPr>
            <p:ph idx="1"/>
          </p:nvPr>
        </p:nvSpPr>
        <p:spPr>
          <a:xfrm>
            <a:off x="838200" y="1489075"/>
            <a:ext cx="10515600" cy="4351338"/>
          </a:xfrm>
        </p:spPr>
        <p:txBody>
          <a:bodyPr>
            <a:normAutofit/>
          </a:bodyPr>
          <a:lstStyle/>
          <a:p>
            <a:r>
              <a:rPr lang="en-GB" sz="2400" dirty="0">
                <a:solidFill>
                  <a:schemeClr val="accent1">
                    <a:lumMod val="50000"/>
                  </a:schemeClr>
                </a:solidFill>
              </a:rPr>
              <a:t>Professionals, volunteers and people paid to provide care services</a:t>
            </a:r>
          </a:p>
          <a:p>
            <a:r>
              <a:rPr lang="en-GB" sz="2400" dirty="0">
                <a:solidFill>
                  <a:schemeClr val="accent1">
                    <a:lumMod val="50000"/>
                  </a:schemeClr>
                </a:solidFill>
              </a:rPr>
              <a:t>Neighbours or friends</a:t>
            </a:r>
          </a:p>
          <a:p>
            <a:r>
              <a:rPr lang="en-GB" sz="2400" dirty="0">
                <a:solidFill>
                  <a:schemeClr val="accent1">
                    <a:lumMod val="50000"/>
                  </a:schemeClr>
                </a:solidFill>
              </a:rPr>
              <a:t>A manager</a:t>
            </a:r>
          </a:p>
          <a:p>
            <a:r>
              <a:rPr lang="en-GB" sz="2400" dirty="0">
                <a:solidFill>
                  <a:schemeClr val="accent1">
                    <a:lumMod val="50000"/>
                  </a:schemeClr>
                </a:solidFill>
              </a:rPr>
              <a:t>Your colleagues</a:t>
            </a:r>
          </a:p>
          <a:p>
            <a:r>
              <a:rPr lang="en-GB" sz="2400" dirty="0">
                <a:solidFill>
                  <a:schemeClr val="accent1">
                    <a:lumMod val="50000"/>
                  </a:schemeClr>
                </a:solidFill>
              </a:rPr>
              <a:t>A member of a place of worship</a:t>
            </a:r>
          </a:p>
          <a:p>
            <a:r>
              <a:rPr lang="en-GB" sz="2400" dirty="0">
                <a:solidFill>
                  <a:schemeClr val="accent1">
                    <a:lumMod val="50000"/>
                  </a:schemeClr>
                </a:solidFill>
              </a:rPr>
              <a:t>Partners</a:t>
            </a:r>
          </a:p>
          <a:p>
            <a:r>
              <a:rPr lang="en-GB" sz="2400" dirty="0">
                <a:solidFill>
                  <a:schemeClr val="accent1">
                    <a:lumMod val="50000"/>
                  </a:schemeClr>
                </a:solidFill>
              </a:rPr>
              <a:t>Another adult at risk</a:t>
            </a:r>
          </a:p>
          <a:p>
            <a:endParaRPr lang="en-GB" sz="2400" dirty="0">
              <a:solidFill>
                <a:schemeClr val="accent1">
                  <a:lumMod val="50000"/>
                </a:schemeClr>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46839"/>
            <a:ext cx="1723717" cy="811161"/>
          </a:xfrm>
          <a:prstGeom prst="rect">
            <a:avLst/>
          </a:prstGeom>
        </p:spPr>
      </p:pic>
    </p:spTree>
    <p:extLst>
      <p:ext uri="{BB962C8B-B14F-4D97-AF65-F5344CB8AC3E}">
        <p14:creationId xmlns:p14="http://schemas.microsoft.com/office/powerpoint/2010/main" val="3031843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9CE0E14D-9094-4AA3-AF33-911A7E7082DB}"/>
              </a:ext>
            </a:extLst>
          </p:cNvPr>
          <p:cNvSpPr>
            <a:spLocks noChangeArrowheads="1"/>
          </p:cNvSpPr>
          <p:nvPr/>
        </p:nvSpPr>
        <p:spPr bwMode="auto">
          <a:xfrm>
            <a:off x="1839914" y="1276350"/>
            <a:ext cx="3925887"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2800"/>
          </a:p>
          <a:p>
            <a:pPr eaLnBrk="1" hangingPunct="1">
              <a:buFontTx/>
              <a:buNone/>
            </a:pPr>
            <a:endParaRPr lang="en-GB" altLang="en-US" sz="2800"/>
          </a:p>
        </p:txBody>
      </p:sp>
      <p:sp>
        <p:nvSpPr>
          <p:cNvPr id="47108" name="Rectangle 20">
            <a:extLst>
              <a:ext uri="{FF2B5EF4-FFF2-40B4-BE49-F238E27FC236}">
                <a16:creationId xmlns:a16="http://schemas.microsoft.com/office/drawing/2014/main" id="{C675B6C4-B11B-4EE4-9252-4D072111C2FA}"/>
              </a:ext>
            </a:extLst>
          </p:cNvPr>
          <p:cNvSpPr>
            <a:spLocks noGrp="1" noChangeArrowheads="1"/>
          </p:cNvSpPr>
          <p:nvPr>
            <p:ph type="ctrTitle"/>
          </p:nvPr>
        </p:nvSpPr>
        <p:spPr>
          <a:xfrm>
            <a:off x="2045493" y="180698"/>
            <a:ext cx="8101013" cy="1255713"/>
          </a:xfrm>
          <a:noFill/>
        </p:spPr>
        <p:txBody>
          <a:bodyPr>
            <a:normAutofit fontScale="90000"/>
          </a:bodyPr>
          <a:lstStyle/>
          <a:p>
            <a:pPr eaLnBrk="1" hangingPunct="1"/>
            <a:r>
              <a:rPr lang="en-GB" altLang="en-US" sz="4400" b="1" dirty="0">
                <a:solidFill>
                  <a:schemeClr val="accent1">
                    <a:lumMod val="50000"/>
                  </a:schemeClr>
                </a:solidFill>
              </a:rPr>
              <a:t>Prevention and Minimising of Abuse</a:t>
            </a:r>
            <a:br>
              <a:rPr lang="en-GB" altLang="en-US" sz="4400" b="1" dirty="0">
                <a:solidFill>
                  <a:schemeClr val="accent1">
                    <a:lumMod val="50000"/>
                  </a:schemeClr>
                </a:solidFill>
              </a:rPr>
            </a:br>
            <a:endParaRPr lang="en-GB" altLang="en-US" sz="4400" b="1" dirty="0">
              <a:solidFill>
                <a:schemeClr val="accent1">
                  <a:lumMod val="50000"/>
                </a:schemeClr>
              </a:solidFill>
            </a:endParaRPr>
          </a:p>
        </p:txBody>
      </p:sp>
      <p:sp>
        <p:nvSpPr>
          <p:cNvPr id="47109" name="Rectangle 3">
            <a:extLst>
              <a:ext uri="{FF2B5EF4-FFF2-40B4-BE49-F238E27FC236}">
                <a16:creationId xmlns:a16="http://schemas.microsoft.com/office/drawing/2014/main" id="{294E61C6-DC55-4BF0-9294-97B7C57F1280}"/>
              </a:ext>
            </a:extLst>
          </p:cNvPr>
          <p:cNvSpPr txBox="1">
            <a:spLocks noChangeArrowheads="1"/>
          </p:cNvSpPr>
          <p:nvPr/>
        </p:nvSpPr>
        <p:spPr bwMode="auto">
          <a:xfrm>
            <a:off x="1524001" y="1557338"/>
            <a:ext cx="8893175" cy="511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 typeface="Wingdings" panose="05000000000000000000" pitchFamily="2" charset="2"/>
              <a:buNone/>
            </a:pPr>
            <a:r>
              <a:rPr lang="en-GB" altLang="en-US" sz="2400" dirty="0">
                <a:solidFill>
                  <a:schemeClr val="accent1">
                    <a:lumMod val="50000"/>
                  </a:schemeClr>
                </a:solidFill>
                <a:latin typeface="+mn-lt"/>
              </a:rPr>
              <a:t>Your Responsibilities:</a:t>
            </a:r>
          </a:p>
          <a:p>
            <a:pPr eaLnBrk="1" hangingPunct="1">
              <a:buFont typeface="Wingdings" panose="05000000000000000000" pitchFamily="2" charset="2"/>
              <a:buNone/>
            </a:pPr>
            <a:endParaRPr lang="en-GB" altLang="en-US" sz="2400" dirty="0">
              <a:solidFill>
                <a:schemeClr val="accent1">
                  <a:lumMod val="50000"/>
                </a:schemeClr>
              </a:solidFill>
              <a:latin typeface="+mn-lt"/>
            </a:endParaRPr>
          </a:p>
          <a:p>
            <a:pPr marL="342900" indent="-342900">
              <a:buClr>
                <a:schemeClr val="tx1"/>
              </a:buClr>
            </a:pPr>
            <a:r>
              <a:rPr lang="en-GB" altLang="en-US" sz="2400" dirty="0">
                <a:solidFill>
                  <a:schemeClr val="accent1">
                    <a:lumMod val="50000"/>
                  </a:schemeClr>
                </a:solidFill>
                <a:latin typeface="+mn-lt"/>
              </a:rPr>
              <a:t>Have an awareness of the Nottingham &amp; Nottinghamshire Safeguarding Adults Procedures and Guidance</a:t>
            </a:r>
          </a:p>
          <a:p>
            <a:pPr marL="342900" indent="-342900">
              <a:buClr>
                <a:schemeClr val="tx1"/>
              </a:buClr>
            </a:pPr>
            <a:r>
              <a:rPr lang="en-GB" altLang="en-US" sz="2400" dirty="0">
                <a:solidFill>
                  <a:schemeClr val="accent1">
                    <a:lumMod val="50000"/>
                  </a:schemeClr>
                </a:solidFill>
                <a:latin typeface="+mn-lt"/>
              </a:rPr>
              <a:t>Seek support to implement the procedure within your work environment</a:t>
            </a:r>
          </a:p>
          <a:p>
            <a:pPr marL="342900" indent="-342900">
              <a:buClr>
                <a:schemeClr val="tx1"/>
              </a:buClr>
            </a:pPr>
            <a:r>
              <a:rPr lang="en-GB" altLang="en-US" sz="2400" dirty="0">
                <a:solidFill>
                  <a:schemeClr val="accent1">
                    <a:lumMod val="50000"/>
                  </a:schemeClr>
                </a:solidFill>
                <a:latin typeface="+mn-lt"/>
              </a:rPr>
              <a:t>Attend relevant training</a:t>
            </a:r>
          </a:p>
          <a:p>
            <a:pPr marL="342900" indent="-342900">
              <a:lnSpc>
                <a:spcPct val="90000"/>
              </a:lnSpc>
              <a:buClr>
                <a:schemeClr val="tx1"/>
              </a:buClr>
              <a:buFont typeface="Arial" panose="020B0604020202020204" pitchFamily="34" charset="0"/>
              <a:buChar char="•"/>
              <a:defRPr/>
            </a:pPr>
            <a:r>
              <a:rPr lang="en-GB" sz="2400" dirty="0">
                <a:solidFill>
                  <a:schemeClr val="accent1">
                    <a:lumMod val="50000"/>
                  </a:schemeClr>
                </a:solidFill>
                <a:latin typeface="+mn-lt"/>
              </a:rPr>
              <a:t>Provide service users &amp; carers with the relevant information</a:t>
            </a:r>
          </a:p>
          <a:p>
            <a:pPr marL="342900" indent="-342900">
              <a:buClr>
                <a:schemeClr val="tx1"/>
              </a:buClr>
            </a:pPr>
            <a:r>
              <a:rPr lang="en-GB" sz="2400" dirty="0">
                <a:solidFill>
                  <a:schemeClr val="accent1">
                    <a:lumMod val="50000"/>
                  </a:schemeClr>
                </a:solidFill>
                <a:latin typeface="+mn-lt"/>
              </a:rPr>
              <a:t>Discuss any concerns with your line manager</a:t>
            </a:r>
          </a:p>
          <a:p>
            <a:pPr marL="342900" indent="-342900">
              <a:buClr>
                <a:schemeClr val="tx1"/>
              </a:buClr>
            </a:pPr>
            <a:endParaRPr lang="en-GB" altLang="en-US" sz="2400" dirty="0">
              <a:solidFill>
                <a:schemeClr val="accent1">
                  <a:lumMod val="50000"/>
                </a:schemeClr>
              </a:solidFill>
              <a:latin typeface="+mn-lt"/>
            </a:endParaRPr>
          </a:p>
          <a:p>
            <a:pPr marL="342900" indent="-342900">
              <a:buClr>
                <a:schemeClr val="tx1"/>
              </a:buClr>
            </a:pPr>
            <a:endParaRPr lang="en-GB" altLang="en-US" sz="2400" dirty="0">
              <a:solidFill>
                <a:schemeClr val="accent1">
                  <a:lumMod val="50000"/>
                </a:schemeClr>
              </a:solidFill>
              <a:latin typeface="+mn-lt"/>
            </a:endParaRPr>
          </a:p>
          <a:p>
            <a:pPr eaLnBrk="1" hangingPunct="1">
              <a:buClr>
                <a:schemeClr val="tx1"/>
              </a:buClr>
              <a:buFont typeface="Wingdings" panose="05000000000000000000" pitchFamily="2" charset="2"/>
              <a:buChar char="Ø"/>
            </a:pPr>
            <a:endParaRPr lang="en-GB" altLang="en-US" sz="2800" dirty="0">
              <a:solidFill>
                <a:srgbClr val="000066"/>
              </a:solidFill>
            </a:endParaRPr>
          </a:p>
          <a:p>
            <a:pPr eaLnBrk="1" hangingPunct="1">
              <a:buClr>
                <a:schemeClr val="tx1"/>
              </a:buClr>
              <a:buFont typeface="Wingdings" panose="05000000000000000000" pitchFamily="2" charset="2"/>
              <a:buChar char="Ø"/>
            </a:pPr>
            <a:endParaRPr lang="en-GB" altLang="en-US" sz="2800" dirty="0">
              <a:solidFill>
                <a:srgbClr val="000066"/>
              </a:solidFill>
            </a:endParaRPr>
          </a:p>
        </p:txBody>
      </p:sp>
      <p:pic>
        <p:nvPicPr>
          <p:cNvPr id="6" name="Picture 5">
            <a:extLst>
              <a:ext uri="{FF2B5EF4-FFF2-40B4-BE49-F238E27FC236}">
                <a16:creationId xmlns:a16="http://schemas.microsoft.com/office/drawing/2014/main" id="{FCE9B75D-8484-4CBA-A528-209D1BF249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46839"/>
            <a:ext cx="1723717" cy="811161"/>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extLst>
              <a:ext uri="{FF2B5EF4-FFF2-40B4-BE49-F238E27FC236}">
                <a16:creationId xmlns:a16="http://schemas.microsoft.com/office/drawing/2014/main" id="{96B6F019-E162-44B6-BDC2-7D9C22F47079}"/>
              </a:ext>
            </a:extLst>
          </p:cNvPr>
          <p:cNvPicPr>
            <a:picLocks noGrp="1" noChangeAspect="1"/>
          </p:cNvPicPr>
          <p:nvPr>
            <p:ph type="pic" idx="1"/>
          </p:nvPr>
        </p:nvPicPr>
        <p:blipFill>
          <a:blip r:embed="rId2"/>
          <a:srcRect l="529" r="529"/>
          <a:stretch>
            <a:fillRect/>
          </a:stretch>
        </p:blipFill>
        <p:spPr>
          <a:prstGeom prst="rect">
            <a:avLst/>
          </a:prstGeom>
        </p:spPr>
      </p:pic>
      <p:sp>
        <p:nvSpPr>
          <p:cNvPr id="4" name="Text Placeholder 3">
            <a:extLst>
              <a:ext uri="{FF2B5EF4-FFF2-40B4-BE49-F238E27FC236}">
                <a16:creationId xmlns:a16="http://schemas.microsoft.com/office/drawing/2014/main" id="{631C620D-92E6-4FD5-AC57-99C2A34A372A}"/>
              </a:ext>
            </a:extLst>
          </p:cNvPr>
          <p:cNvSpPr>
            <a:spLocks noGrp="1"/>
          </p:cNvSpPr>
          <p:nvPr>
            <p:ph type="body" sz="half" idx="2"/>
          </p:nvPr>
        </p:nvSpPr>
        <p:spPr>
          <a:xfrm>
            <a:off x="839788" y="1099930"/>
            <a:ext cx="3932237" cy="4769058"/>
          </a:xfrm>
        </p:spPr>
        <p:txBody>
          <a:bodyPr>
            <a:normAutofit lnSpcReduction="10000"/>
          </a:bodyPr>
          <a:lstStyle/>
          <a:p>
            <a:pPr fontAlgn="base"/>
            <a:r>
              <a:rPr lang="en-GB" sz="2400" dirty="0"/>
              <a:t>While working in the office of a large purpose-built residential care home with attached day services, Elaine notices a new service user, Mark, is also sat in reception. </a:t>
            </a:r>
          </a:p>
          <a:p>
            <a:pPr fontAlgn="base"/>
            <a:r>
              <a:rPr lang="en-GB" sz="2400" dirty="0"/>
              <a:t>He is twenty six years old, has severe learning disabilities and cannot communicate verbally.</a:t>
            </a:r>
          </a:p>
          <a:p>
            <a:pPr fontAlgn="base"/>
            <a:r>
              <a:rPr lang="en-GB" sz="2400" dirty="0"/>
              <a:t>He is being accompanied by his care assistant to see if he likes the day centre and activities.</a:t>
            </a:r>
          </a:p>
          <a:p>
            <a:endParaRPr lang="en-GB" dirty="0"/>
          </a:p>
        </p:txBody>
      </p:sp>
    </p:spTree>
    <p:extLst>
      <p:ext uri="{BB962C8B-B14F-4D97-AF65-F5344CB8AC3E}">
        <p14:creationId xmlns:p14="http://schemas.microsoft.com/office/powerpoint/2010/main" val="17343511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extLst>
              <a:ext uri="{FF2B5EF4-FFF2-40B4-BE49-F238E27FC236}">
                <a16:creationId xmlns:a16="http://schemas.microsoft.com/office/drawing/2014/main" id="{63E95F9C-3EE1-4833-9AAC-CE16A616B328}"/>
              </a:ext>
            </a:extLst>
          </p:cNvPr>
          <p:cNvPicPr>
            <a:picLocks noGrp="1" noChangeAspect="1"/>
          </p:cNvPicPr>
          <p:nvPr>
            <p:ph type="pic" idx="1"/>
          </p:nvPr>
        </p:nvPicPr>
        <p:blipFill>
          <a:blip r:embed="rId2"/>
          <a:srcRect l="529" r="529"/>
          <a:stretch>
            <a:fillRect/>
          </a:stretch>
        </p:blipFill>
        <p:spPr>
          <a:xfrm>
            <a:off x="5180012" y="935002"/>
            <a:ext cx="6172200" cy="4873625"/>
          </a:xfrm>
          <a:prstGeom prst="rect">
            <a:avLst/>
          </a:prstGeom>
        </p:spPr>
      </p:pic>
      <p:sp>
        <p:nvSpPr>
          <p:cNvPr id="4" name="Text Placeholder 3">
            <a:extLst>
              <a:ext uri="{FF2B5EF4-FFF2-40B4-BE49-F238E27FC236}">
                <a16:creationId xmlns:a16="http://schemas.microsoft.com/office/drawing/2014/main" id="{1219ADE4-7E6B-4C7A-A3AD-6FC19188F5B0}"/>
              </a:ext>
            </a:extLst>
          </p:cNvPr>
          <p:cNvSpPr>
            <a:spLocks noGrp="1"/>
          </p:cNvSpPr>
          <p:nvPr>
            <p:ph type="body" sz="half" idx="2"/>
          </p:nvPr>
        </p:nvSpPr>
        <p:spPr>
          <a:xfrm>
            <a:off x="839788" y="874643"/>
            <a:ext cx="3932237" cy="4994345"/>
          </a:xfrm>
        </p:spPr>
        <p:txBody>
          <a:bodyPr/>
          <a:lstStyle/>
          <a:p>
            <a:pPr fontAlgn="base"/>
            <a:r>
              <a:rPr lang="en-GB" sz="2400" dirty="0"/>
              <a:t>Whilst he is waiting for his appointment to be shown around, Mark is given a drink of water by his care assistant. </a:t>
            </a:r>
          </a:p>
          <a:p>
            <a:pPr fontAlgn="base"/>
            <a:r>
              <a:rPr lang="en-GB" sz="2400" dirty="0"/>
              <a:t>Mark really hates drinking water, he will only drink Ribena.</a:t>
            </a:r>
          </a:p>
          <a:p>
            <a:endParaRPr lang="en-GB" dirty="0"/>
          </a:p>
        </p:txBody>
      </p:sp>
    </p:spTree>
    <p:extLst>
      <p:ext uri="{BB962C8B-B14F-4D97-AF65-F5344CB8AC3E}">
        <p14:creationId xmlns:p14="http://schemas.microsoft.com/office/powerpoint/2010/main" val="25940327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extLst>
              <a:ext uri="{FF2B5EF4-FFF2-40B4-BE49-F238E27FC236}">
                <a16:creationId xmlns:a16="http://schemas.microsoft.com/office/drawing/2014/main" id="{62097896-B837-4550-8DFA-6E4B3C5F2B71}"/>
              </a:ext>
            </a:extLst>
          </p:cNvPr>
          <p:cNvPicPr>
            <a:picLocks noGrp="1" noChangeAspect="1"/>
          </p:cNvPicPr>
          <p:nvPr>
            <p:ph type="pic" idx="1"/>
          </p:nvPr>
        </p:nvPicPr>
        <p:blipFill>
          <a:blip r:embed="rId2"/>
          <a:srcRect l="529" r="529"/>
          <a:stretch>
            <a:fillRect/>
          </a:stretch>
        </p:blipFill>
        <p:spPr>
          <a:prstGeom prst="rect">
            <a:avLst/>
          </a:prstGeom>
        </p:spPr>
      </p:pic>
      <p:sp>
        <p:nvSpPr>
          <p:cNvPr id="4" name="Text Placeholder 3">
            <a:extLst>
              <a:ext uri="{FF2B5EF4-FFF2-40B4-BE49-F238E27FC236}">
                <a16:creationId xmlns:a16="http://schemas.microsoft.com/office/drawing/2014/main" id="{51EABA5E-B488-4825-AE1B-E18D8E06154B}"/>
              </a:ext>
            </a:extLst>
          </p:cNvPr>
          <p:cNvSpPr>
            <a:spLocks noGrp="1"/>
          </p:cNvSpPr>
          <p:nvPr>
            <p:ph type="body" sz="half" idx="2"/>
          </p:nvPr>
        </p:nvSpPr>
        <p:spPr>
          <a:xfrm>
            <a:off x="839788" y="987425"/>
            <a:ext cx="3932237" cy="4881563"/>
          </a:xfrm>
        </p:spPr>
        <p:txBody>
          <a:bodyPr>
            <a:normAutofit/>
          </a:bodyPr>
          <a:lstStyle/>
          <a:p>
            <a:r>
              <a:rPr lang="en-GB" sz="2400" dirty="0"/>
              <a:t>When the care assistant keeps on only offering him water, Mark gets angry and knocks the plastic cup out of his hand.</a:t>
            </a:r>
          </a:p>
          <a:p>
            <a:r>
              <a:rPr lang="en-GB" sz="2400" dirty="0"/>
              <a:t>The care assistant shouts at him, </a:t>
            </a:r>
          </a:p>
          <a:p>
            <a:r>
              <a:rPr lang="en-GB" sz="2400" dirty="0"/>
              <a:t>“Don’t be an idiot, look at the mess you’ve made now. Why do you have to make such a fuss about a glass of water?"</a:t>
            </a:r>
          </a:p>
          <a:p>
            <a:endParaRPr lang="en-GB" sz="2400" dirty="0"/>
          </a:p>
        </p:txBody>
      </p:sp>
    </p:spTree>
    <p:extLst>
      <p:ext uri="{BB962C8B-B14F-4D97-AF65-F5344CB8AC3E}">
        <p14:creationId xmlns:p14="http://schemas.microsoft.com/office/powerpoint/2010/main" val="29516897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6746"/>
            <a:ext cx="10515600" cy="1325563"/>
          </a:xfrm>
        </p:spPr>
        <p:txBody>
          <a:bodyPr/>
          <a:lstStyle/>
          <a:p>
            <a:pPr algn="ctr"/>
            <a:r>
              <a:rPr lang="en-GB" b="1" dirty="0">
                <a:solidFill>
                  <a:schemeClr val="accent1">
                    <a:lumMod val="50000"/>
                  </a:schemeClr>
                </a:solidFill>
              </a:rPr>
              <a:t>What should Elaine do?</a:t>
            </a:r>
          </a:p>
        </p:txBody>
      </p:sp>
      <p:sp>
        <p:nvSpPr>
          <p:cNvPr id="3" name="Content Placeholder 2"/>
          <p:cNvSpPr>
            <a:spLocks noGrp="1"/>
          </p:cNvSpPr>
          <p:nvPr>
            <p:ph idx="1"/>
          </p:nvPr>
        </p:nvSpPr>
        <p:spPr>
          <a:xfrm>
            <a:off x="838200" y="1213748"/>
            <a:ext cx="10515600" cy="5003800"/>
          </a:xfrm>
        </p:spPr>
        <p:txBody>
          <a:bodyPr>
            <a:normAutofit fontScale="25000" lnSpcReduction="20000"/>
          </a:bodyPr>
          <a:lstStyle/>
          <a:p>
            <a:pPr marL="0" indent="0" fontAlgn="base">
              <a:buNone/>
            </a:pPr>
            <a:endParaRPr lang="en-GB" sz="5000" dirty="0"/>
          </a:p>
          <a:p>
            <a:pPr fontAlgn="base"/>
            <a:r>
              <a:rPr lang="en-GB" sz="9600" dirty="0">
                <a:solidFill>
                  <a:schemeClr val="accent1">
                    <a:lumMod val="50000"/>
                  </a:schemeClr>
                </a:solidFill>
              </a:rPr>
              <a:t>Check that Mark is ok?							</a:t>
            </a:r>
            <a:r>
              <a:rPr lang="en-GB" sz="11200" dirty="0">
                <a:solidFill>
                  <a:srgbClr val="00B050"/>
                </a:solidFill>
                <a:sym typeface="Wingdings" panose="05000000000000000000" pitchFamily="2" charset="2"/>
              </a:rPr>
              <a:t></a:t>
            </a:r>
            <a:endParaRPr lang="en-GB" sz="9600" dirty="0">
              <a:solidFill>
                <a:schemeClr val="accent1">
                  <a:lumMod val="50000"/>
                </a:schemeClr>
              </a:solidFill>
            </a:endParaRPr>
          </a:p>
          <a:p>
            <a:pPr fontAlgn="base"/>
            <a:endParaRPr lang="en-GB" sz="9600" dirty="0">
              <a:solidFill>
                <a:schemeClr val="accent1">
                  <a:lumMod val="50000"/>
                </a:schemeClr>
              </a:solidFill>
            </a:endParaRPr>
          </a:p>
          <a:p>
            <a:pPr fontAlgn="base"/>
            <a:r>
              <a:rPr lang="en-GB" sz="9600" dirty="0">
                <a:solidFill>
                  <a:schemeClr val="accent1">
                    <a:lumMod val="50000"/>
                  </a:schemeClr>
                </a:solidFill>
              </a:rPr>
              <a:t>Tell her manager?</a:t>
            </a:r>
            <a:r>
              <a:rPr lang="en-GB" sz="8000" dirty="0"/>
              <a:t>	</a:t>
            </a:r>
            <a:r>
              <a:rPr lang="en-GB" sz="5000" dirty="0"/>
              <a:t>							</a:t>
            </a:r>
            <a:r>
              <a:rPr lang="en-GB" sz="11200" dirty="0">
                <a:solidFill>
                  <a:srgbClr val="00B050"/>
                </a:solidFill>
                <a:sym typeface="Wingdings" panose="05000000000000000000" pitchFamily="2" charset="2"/>
              </a:rPr>
              <a:t></a:t>
            </a:r>
            <a:endParaRPr lang="en-GB" sz="9000" dirty="0">
              <a:solidFill>
                <a:srgbClr val="00B050"/>
              </a:solidFill>
            </a:endParaRPr>
          </a:p>
          <a:p>
            <a:pPr fontAlgn="base"/>
            <a:endParaRPr lang="en-GB" sz="5000" dirty="0">
              <a:solidFill>
                <a:schemeClr val="accent1">
                  <a:lumMod val="50000"/>
                </a:schemeClr>
              </a:solidFill>
            </a:endParaRPr>
          </a:p>
          <a:p>
            <a:pPr fontAlgn="base"/>
            <a:r>
              <a:rPr lang="en-GB" sz="9600" dirty="0">
                <a:solidFill>
                  <a:schemeClr val="accent1">
                    <a:lumMod val="50000"/>
                  </a:schemeClr>
                </a:solidFill>
              </a:rPr>
              <a:t>Write down exactly what she has seen or been told?</a:t>
            </a:r>
            <a:r>
              <a:rPr lang="en-GB" sz="6400" dirty="0">
                <a:solidFill>
                  <a:schemeClr val="accent1">
                    <a:lumMod val="50000"/>
                  </a:schemeClr>
                </a:solidFill>
              </a:rPr>
              <a:t>	</a:t>
            </a:r>
            <a:r>
              <a:rPr lang="en-GB" sz="5000" dirty="0"/>
              <a:t>		</a:t>
            </a:r>
            <a:r>
              <a:rPr lang="en-GB" sz="11200" dirty="0">
                <a:solidFill>
                  <a:srgbClr val="00B050"/>
                </a:solidFill>
                <a:sym typeface="Wingdings" panose="05000000000000000000" pitchFamily="2" charset="2"/>
              </a:rPr>
              <a:t></a:t>
            </a:r>
            <a:endParaRPr lang="en-GB" sz="9000" dirty="0">
              <a:solidFill>
                <a:srgbClr val="00B050"/>
              </a:solidFill>
            </a:endParaRPr>
          </a:p>
          <a:p>
            <a:pPr marL="0" indent="0" fontAlgn="base">
              <a:buNone/>
            </a:pPr>
            <a:endParaRPr lang="en-GB" sz="5000" dirty="0"/>
          </a:p>
          <a:p>
            <a:pPr fontAlgn="base"/>
            <a:r>
              <a:rPr lang="en-GB" sz="9600" dirty="0">
                <a:solidFill>
                  <a:schemeClr val="accent1">
                    <a:lumMod val="50000"/>
                  </a:schemeClr>
                </a:solidFill>
              </a:rPr>
              <a:t>Tell the person who allegedly committed the abuse that she is			going to report them?</a:t>
            </a:r>
            <a:r>
              <a:rPr lang="en-GB" sz="6400" dirty="0"/>
              <a:t>							</a:t>
            </a:r>
            <a:r>
              <a:rPr lang="en-GB" sz="11200" dirty="0">
                <a:solidFill>
                  <a:srgbClr val="FF0000"/>
                </a:solidFill>
                <a:sym typeface="Wingdings" panose="05000000000000000000" pitchFamily="2" charset="2"/>
              </a:rPr>
              <a:t></a:t>
            </a:r>
            <a:endParaRPr lang="en-GB" sz="9000" dirty="0">
              <a:solidFill>
                <a:srgbClr val="FF0000"/>
              </a:solidFill>
            </a:endParaRPr>
          </a:p>
          <a:p>
            <a:pPr fontAlgn="base"/>
            <a:endParaRPr lang="en-GB" sz="7200" dirty="0"/>
          </a:p>
          <a:p>
            <a:pPr fontAlgn="base"/>
            <a:r>
              <a:rPr lang="en-GB" sz="9600" dirty="0">
                <a:solidFill>
                  <a:schemeClr val="accent1">
                    <a:lumMod val="50000"/>
                  </a:schemeClr>
                </a:solidFill>
              </a:rPr>
              <a:t>Report this to her nominated referrer?</a:t>
            </a:r>
            <a:r>
              <a:rPr lang="en-GB" sz="3600" dirty="0"/>
              <a:t>	</a:t>
            </a:r>
            <a:r>
              <a:rPr lang="en-GB" sz="2200" dirty="0"/>
              <a:t>				</a:t>
            </a:r>
            <a:r>
              <a:rPr lang="en-GB" sz="11200" dirty="0">
                <a:solidFill>
                  <a:srgbClr val="00B050"/>
                </a:solidFill>
                <a:sym typeface="Wingdings" panose="05000000000000000000" pitchFamily="2" charset="2"/>
              </a:rPr>
              <a:t></a:t>
            </a:r>
            <a:endParaRPr lang="en-GB" sz="4100" dirty="0">
              <a:solidFill>
                <a:srgbClr val="00B050"/>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46839"/>
            <a:ext cx="1723717" cy="811161"/>
          </a:xfrm>
          <a:prstGeom prst="rect">
            <a:avLst/>
          </a:prstGeom>
        </p:spPr>
      </p:pic>
    </p:spTree>
    <p:extLst>
      <p:ext uri="{BB962C8B-B14F-4D97-AF65-F5344CB8AC3E}">
        <p14:creationId xmlns:p14="http://schemas.microsoft.com/office/powerpoint/2010/main" val="930831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 calcmode="lin" valueType="num">
                                      <p:cBhvr additive="base">
                                        <p:cTn id="3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chemeClr val="accent1">
                    <a:lumMod val="50000"/>
                  </a:schemeClr>
                </a:solidFill>
              </a:rPr>
              <a:t>Ground Rules</a:t>
            </a:r>
          </a:p>
        </p:txBody>
      </p:sp>
      <p:sp>
        <p:nvSpPr>
          <p:cNvPr id="3" name="Content Placeholder 2"/>
          <p:cNvSpPr>
            <a:spLocks noGrp="1"/>
          </p:cNvSpPr>
          <p:nvPr>
            <p:ph idx="1"/>
          </p:nvPr>
        </p:nvSpPr>
        <p:spPr/>
        <p:txBody>
          <a:bodyPr/>
          <a:lstStyle/>
          <a:p>
            <a:r>
              <a:rPr lang="en-GB" dirty="0">
                <a:solidFill>
                  <a:srgbClr val="FF0000"/>
                </a:solidFill>
              </a:rPr>
              <a:t>R</a:t>
            </a:r>
            <a:r>
              <a:rPr lang="en-GB" dirty="0">
                <a:solidFill>
                  <a:schemeClr val="accent1">
                    <a:lumMod val="50000"/>
                  </a:schemeClr>
                </a:solidFill>
              </a:rPr>
              <a:t>esponsibility</a:t>
            </a:r>
          </a:p>
          <a:p>
            <a:r>
              <a:rPr lang="en-GB" dirty="0">
                <a:solidFill>
                  <a:srgbClr val="FF0000"/>
                </a:solidFill>
              </a:rPr>
              <a:t>E</a:t>
            </a:r>
            <a:r>
              <a:rPr lang="en-GB" dirty="0">
                <a:solidFill>
                  <a:schemeClr val="accent1">
                    <a:lumMod val="50000"/>
                  </a:schemeClr>
                </a:solidFill>
              </a:rPr>
              <a:t>nergy</a:t>
            </a:r>
          </a:p>
          <a:p>
            <a:r>
              <a:rPr lang="en-GB" dirty="0">
                <a:solidFill>
                  <a:srgbClr val="FF0000"/>
                </a:solidFill>
              </a:rPr>
              <a:t>S</a:t>
            </a:r>
            <a:r>
              <a:rPr lang="en-GB" dirty="0">
                <a:solidFill>
                  <a:schemeClr val="accent1">
                    <a:lumMod val="50000"/>
                  </a:schemeClr>
                </a:solidFill>
              </a:rPr>
              <a:t>upport</a:t>
            </a:r>
          </a:p>
          <a:p>
            <a:r>
              <a:rPr lang="en-GB" dirty="0">
                <a:solidFill>
                  <a:srgbClr val="FF0000"/>
                </a:solidFill>
              </a:rPr>
              <a:t>P</a:t>
            </a:r>
            <a:r>
              <a:rPr lang="en-GB" dirty="0">
                <a:solidFill>
                  <a:schemeClr val="accent1">
                    <a:lumMod val="50000"/>
                  </a:schemeClr>
                </a:solidFill>
              </a:rPr>
              <a:t>unctuality</a:t>
            </a:r>
          </a:p>
          <a:p>
            <a:r>
              <a:rPr lang="en-GB" dirty="0">
                <a:solidFill>
                  <a:srgbClr val="FF0000"/>
                </a:solidFill>
              </a:rPr>
              <a:t>E</a:t>
            </a:r>
            <a:r>
              <a:rPr lang="en-GB" dirty="0">
                <a:solidFill>
                  <a:schemeClr val="accent1">
                    <a:lumMod val="50000"/>
                  </a:schemeClr>
                </a:solidFill>
              </a:rPr>
              <a:t>quality</a:t>
            </a:r>
          </a:p>
          <a:p>
            <a:r>
              <a:rPr lang="en-GB" dirty="0">
                <a:solidFill>
                  <a:srgbClr val="FF0000"/>
                </a:solidFill>
              </a:rPr>
              <a:t>C</a:t>
            </a:r>
            <a:r>
              <a:rPr lang="en-GB" dirty="0">
                <a:solidFill>
                  <a:schemeClr val="accent1">
                    <a:lumMod val="50000"/>
                  </a:schemeClr>
                </a:solidFill>
              </a:rPr>
              <a:t>onfidentiality</a:t>
            </a:r>
          </a:p>
          <a:p>
            <a:r>
              <a:rPr lang="en-GB" dirty="0">
                <a:solidFill>
                  <a:srgbClr val="FF0000"/>
                </a:solidFill>
              </a:rPr>
              <a:t>T</a:t>
            </a:r>
            <a:r>
              <a:rPr lang="en-GB" dirty="0">
                <a:solidFill>
                  <a:schemeClr val="accent1">
                    <a:lumMod val="50000"/>
                  </a:schemeClr>
                </a:solidFill>
              </a:rPr>
              <a:t>ake risks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46839"/>
            <a:ext cx="1723717" cy="811161"/>
          </a:xfrm>
          <a:prstGeom prst="rect">
            <a:avLst/>
          </a:prstGeom>
        </p:spPr>
      </p:pic>
    </p:spTree>
    <p:extLst>
      <p:ext uri="{BB962C8B-B14F-4D97-AF65-F5344CB8AC3E}">
        <p14:creationId xmlns:p14="http://schemas.microsoft.com/office/powerpoint/2010/main" val="31729310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chemeClr val="accent1">
                    <a:lumMod val="50000"/>
                  </a:schemeClr>
                </a:solidFill>
              </a:rPr>
              <a:t>What to do if someone discloses abuse to you</a:t>
            </a:r>
          </a:p>
        </p:txBody>
      </p:sp>
      <p:sp>
        <p:nvSpPr>
          <p:cNvPr id="3" name="Content Placeholder 2"/>
          <p:cNvSpPr>
            <a:spLocks noGrp="1"/>
          </p:cNvSpPr>
          <p:nvPr>
            <p:ph idx="1"/>
          </p:nvPr>
        </p:nvSpPr>
        <p:spPr>
          <a:xfrm>
            <a:off x="838200" y="1489075"/>
            <a:ext cx="10515600" cy="4351338"/>
          </a:xfrm>
        </p:spPr>
        <p:txBody>
          <a:bodyPr>
            <a:normAutofit/>
          </a:bodyPr>
          <a:lstStyle/>
          <a:p>
            <a:pPr marL="0" indent="0" fontAlgn="base">
              <a:buNone/>
            </a:pPr>
            <a:r>
              <a:rPr lang="en-GB" sz="2000" dirty="0">
                <a:solidFill>
                  <a:schemeClr val="accent1">
                    <a:lumMod val="50000"/>
                  </a:schemeClr>
                </a:solidFill>
              </a:rPr>
              <a:t>There are several important things you must do if someone tells you that they have been abused:</a:t>
            </a:r>
          </a:p>
          <a:p>
            <a:pPr marL="0" indent="0" fontAlgn="base">
              <a:buNone/>
            </a:pPr>
            <a:endParaRPr lang="en-GB" sz="2400" dirty="0">
              <a:solidFill>
                <a:schemeClr val="accent1">
                  <a:lumMod val="50000"/>
                </a:schemeClr>
              </a:solidFill>
            </a:endParaRPr>
          </a:p>
          <a:p>
            <a:pPr fontAlgn="base"/>
            <a:r>
              <a:rPr lang="en-GB" sz="2000" dirty="0">
                <a:solidFill>
                  <a:schemeClr val="accent1">
                    <a:lumMod val="50000"/>
                  </a:schemeClr>
                </a:solidFill>
              </a:rPr>
              <a:t>Don't look horrified or shocked even through this might be how you are feeling.</a:t>
            </a:r>
          </a:p>
          <a:p>
            <a:pPr fontAlgn="base"/>
            <a:r>
              <a:rPr lang="en-GB" sz="2000" dirty="0">
                <a:solidFill>
                  <a:schemeClr val="accent1">
                    <a:lumMod val="50000"/>
                  </a:schemeClr>
                </a:solidFill>
              </a:rPr>
              <a:t>Tell the individual they are doing the right thing telling you and that you are treating this information seriously.</a:t>
            </a:r>
          </a:p>
          <a:p>
            <a:pPr fontAlgn="base"/>
            <a:r>
              <a:rPr lang="en-GB" sz="2000" dirty="0">
                <a:solidFill>
                  <a:schemeClr val="accent1">
                    <a:lumMod val="50000"/>
                  </a:schemeClr>
                </a:solidFill>
              </a:rPr>
              <a:t>Tell the person what has happened is not their fault.</a:t>
            </a:r>
          </a:p>
          <a:p>
            <a:pPr fontAlgn="base"/>
            <a:r>
              <a:rPr lang="en-GB" sz="2000" dirty="0">
                <a:solidFill>
                  <a:schemeClr val="accent1">
                    <a:lumMod val="50000"/>
                  </a:schemeClr>
                </a:solidFill>
              </a:rPr>
              <a:t>Ask the adult at risk for their agreement to share the information. If they decline, seek support from your manager/ nominated referrer</a:t>
            </a:r>
            <a:endParaRPr lang="en-GB" sz="2000" dirty="0"/>
          </a:p>
          <a:p>
            <a:pPr fontAlgn="base"/>
            <a:r>
              <a:rPr lang="en-GB" sz="2000" dirty="0">
                <a:solidFill>
                  <a:schemeClr val="accent1">
                    <a:lumMod val="50000"/>
                  </a:schemeClr>
                </a:solidFill>
              </a:rPr>
              <a:t>Write down what was said as soon as you can and inform</a:t>
            </a:r>
            <a:r>
              <a:rPr lang="en-GB" sz="2000" dirty="0"/>
              <a:t> </a:t>
            </a:r>
            <a:r>
              <a:rPr lang="en-GB" sz="2000" dirty="0">
                <a:solidFill>
                  <a:schemeClr val="accent1">
                    <a:lumMod val="50000"/>
                  </a:schemeClr>
                </a:solidFill>
              </a:rPr>
              <a:t> your manager/ nominated referrer (or another manager if they are unavailable)</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46839"/>
            <a:ext cx="1723717" cy="811161"/>
          </a:xfrm>
          <a:prstGeom prst="rect">
            <a:avLst/>
          </a:prstGeom>
        </p:spPr>
      </p:pic>
      <p:sp>
        <p:nvSpPr>
          <p:cNvPr id="9" name="AutoShape 5" descr="http://nottscc.learningpool.com/pluginfile.php/42421/mod_scorm/content/2/course/assets/1fd9f3d9044a5756d6cef401e09100ade3b171a2.png"/>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854237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chemeClr val="accent1">
                    <a:lumMod val="50000"/>
                  </a:schemeClr>
                </a:solidFill>
              </a:rPr>
              <a:t>A refusal of help</a:t>
            </a:r>
          </a:p>
        </p:txBody>
      </p:sp>
      <p:sp>
        <p:nvSpPr>
          <p:cNvPr id="3" name="Content Placeholder 2"/>
          <p:cNvSpPr>
            <a:spLocks noGrp="1"/>
          </p:cNvSpPr>
          <p:nvPr>
            <p:ph idx="1"/>
          </p:nvPr>
        </p:nvSpPr>
        <p:spPr>
          <a:xfrm>
            <a:off x="838200" y="1489075"/>
            <a:ext cx="10515600" cy="4351338"/>
          </a:xfrm>
        </p:spPr>
        <p:txBody>
          <a:bodyPr>
            <a:normAutofit/>
          </a:bodyPr>
          <a:lstStyle/>
          <a:p>
            <a:pPr fontAlgn="base"/>
            <a:r>
              <a:rPr lang="en-GB" dirty="0">
                <a:solidFill>
                  <a:schemeClr val="accent1">
                    <a:lumMod val="50000"/>
                  </a:schemeClr>
                </a:solidFill>
              </a:rPr>
              <a:t>Sometimes an adult at risk will make a disclosure about abuse but refuse help. </a:t>
            </a:r>
          </a:p>
          <a:p>
            <a:pPr fontAlgn="base"/>
            <a:r>
              <a:rPr lang="en-GB" dirty="0">
                <a:solidFill>
                  <a:schemeClr val="accent1">
                    <a:lumMod val="50000"/>
                  </a:schemeClr>
                </a:solidFill>
              </a:rPr>
              <a:t>This may be difficult as you have heard something that you might worry about but you are being asked not to take any action.  </a:t>
            </a:r>
          </a:p>
          <a:p>
            <a:pPr fontAlgn="base"/>
            <a:r>
              <a:rPr lang="en-GB" dirty="0">
                <a:solidFill>
                  <a:schemeClr val="accent1">
                    <a:lumMod val="50000"/>
                  </a:schemeClr>
                </a:solidFill>
              </a:rPr>
              <a:t>You will need to reassure the person, but at the same time explain that you will you will have to share this information with your line manager/ nominated referrer.</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46839"/>
            <a:ext cx="1723717" cy="811161"/>
          </a:xfrm>
          <a:prstGeom prst="rect">
            <a:avLst/>
          </a:prstGeom>
        </p:spPr>
      </p:pic>
      <p:sp>
        <p:nvSpPr>
          <p:cNvPr id="9" name="AutoShape 5" descr="http://nottscc.learningpool.com/pluginfile.php/42421/mod_scorm/content/2/course/assets/1fd9f3d9044a5756d6cef401e09100ade3b171a2.png"/>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6630442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chemeClr val="accent1">
                    <a:lumMod val="50000"/>
                  </a:schemeClr>
                </a:solidFill>
              </a:rPr>
              <a:t>Guidance - Consent</a:t>
            </a:r>
          </a:p>
        </p:txBody>
      </p:sp>
      <p:sp>
        <p:nvSpPr>
          <p:cNvPr id="3" name="Content Placeholder 2"/>
          <p:cNvSpPr>
            <a:spLocks noGrp="1"/>
          </p:cNvSpPr>
          <p:nvPr>
            <p:ph idx="1"/>
          </p:nvPr>
        </p:nvSpPr>
        <p:spPr>
          <a:xfrm>
            <a:off x="838200" y="1489075"/>
            <a:ext cx="10515600" cy="4351338"/>
          </a:xfrm>
        </p:spPr>
        <p:txBody>
          <a:bodyPr>
            <a:normAutofit lnSpcReduction="10000"/>
          </a:bodyPr>
          <a:lstStyle/>
          <a:p>
            <a:pPr fontAlgn="base"/>
            <a:r>
              <a:rPr lang="en-GB" sz="2400" dirty="0">
                <a:solidFill>
                  <a:schemeClr val="accent1">
                    <a:lumMod val="50000"/>
                  </a:schemeClr>
                </a:solidFill>
              </a:rPr>
              <a:t>14.2.1 Article 8 of the Human Rights Act relates to an individual’s rights to autonomy. However, the requirement to respect the rights of individuals to make decisions for themselves is not an excuse for inaction where an adult at risk is at risk of abuse or neglect. </a:t>
            </a:r>
          </a:p>
          <a:p>
            <a:pPr fontAlgn="base"/>
            <a:r>
              <a:rPr lang="en-GB" sz="2400" dirty="0">
                <a:solidFill>
                  <a:schemeClr val="accent1">
                    <a:lumMod val="50000"/>
                  </a:schemeClr>
                </a:solidFill>
              </a:rPr>
              <a:t>14.2.2 The Data Protection Act 2018 allows the sharing of information when the Care Act 2014 requires you to do so without obtaining the consent from the adult or their representative. </a:t>
            </a:r>
          </a:p>
          <a:p>
            <a:pPr fontAlgn="base"/>
            <a:r>
              <a:rPr lang="en-GB" sz="2400" dirty="0">
                <a:solidFill>
                  <a:schemeClr val="accent1">
                    <a:lumMod val="50000"/>
                  </a:schemeClr>
                </a:solidFill>
              </a:rPr>
              <a:t>14.2.3 For the purposes of the duty of confidentiality owed by professionals to their patients and service users, the Care Act (2014) provides a legal basis for sharing information in relation to safeguarding duties. </a:t>
            </a:r>
          </a:p>
          <a:p>
            <a:pPr fontAlgn="base"/>
            <a:endParaRPr lang="en-GB" sz="2400" dirty="0">
              <a:solidFill>
                <a:schemeClr val="accent1">
                  <a:lumMod val="50000"/>
                </a:schemeClr>
              </a:solidFill>
            </a:endParaRPr>
          </a:p>
          <a:p>
            <a:pPr lvl="1" fontAlgn="base"/>
            <a:r>
              <a:rPr lang="en-GB" sz="1600" dirty="0">
                <a:solidFill>
                  <a:schemeClr val="accent1">
                    <a:lumMod val="50000"/>
                  </a:schemeClr>
                </a:solidFill>
              </a:rPr>
              <a:t>Taken from Nottingham and Nottinghamshire Multi-Agency Procedures for Raising a Concern and Referring</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46839"/>
            <a:ext cx="1723717" cy="811161"/>
          </a:xfrm>
          <a:prstGeom prst="rect">
            <a:avLst/>
          </a:prstGeom>
        </p:spPr>
      </p:pic>
      <p:sp>
        <p:nvSpPr>
          <p:cNvPr id="9" name="AutoShape 5" descr="http://nottscc.learningpool.com/pluginfile.php/42421/mod_scorm/content/2/course/assets/1fd9f3d9044a5756d6cef401e09100ade3b171a2.png"/>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6520364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7EDB1-4229-4D7B-B605-B4003D443705}"/>
              </a:ext>
            </a:extLst>
          </p:cNvPr>
          <p:cNvSpPr>
            <a:spLocks noGrp="1"/>
          </p:cNvSpPr>
          <p:nvPr>
            <p:ph type="title"/>
          </p:nvPr>
        </p:nvSpPr>
        <p:spPr/>
        <p:txBody>
          <a:bodyPr/>
          <a:lstStyle/>
          <a:p>
            <a:pPr algn="ctr"/>
            <a:r>
              <a:rPr lang="en-GB" b="1" dirty="0">
                <a:solidFill>
                  <a:schemeClr val="accent1">
                    <a:lumMod val="50000"/>
                  </a:schemeClr>
                </a:solidFill>
              </a:rPr>
              <a:t>Guidance - Consent</a:t>
            </a:r>
            <a:endParaRPr lang="en-GB" dirty="0"/>
          </a:p>
        </p:txBody>
      </p:sp>
      <p:sp>
        <p:nvSpPr>
          <p:cNvPr id="3" name="Content Placeholder 2">
            <a:extLst>
              <a:ext uri="{FF2B5EF4-FFF2-40B4-BE49-F238E27FC236}">
                <a16:creationId xmlns:a16="http://schemas.microsoft.com/office/drawing/2014/main" id="{17124A04-3744-4AEF-8D4E-139BC654F92D}"/>
              </a:ext>
            </a:extLst>
          </p:cNvPr>
          <p:cNvSpPr>
            <a:spLocks noGrp="1"/>
          </p:cNvSpPr>
          <p:nvPr>
            <p:ph idx="1"/>
          </p:nvPr>
        </p:nvSpPr>
        <p:spPr/>
        <p:txBody>
          <a:bodyPr>
            <a:normAutofit fontScale="85000" lnSpcReduction="10000"/>
          </a:bodyPr>
          <a:lstStyle/>
          <a:p>
            <a:pPr marL="0" indent="0">
              <a:buNone/>
            </a:pPr>
            <a:r>
              <a:rPr lang="en-GB" dirty="0">
                <a:solidFill>
                  <a:schemeClr val="accent1">
                    <a:lumMod val="50000"/>
                  </a:schemeClr>
                </a:solidFill>
              </a:rPr>
              <a:t>This means that there is no requirement to obtain consent from the adult or their representative, when any of the following apply: </a:t>
            </a:r>
          </a:p>
          <a:p>
            <a:r>
              <a:rPr lang="en-GB" dirty="0">
                <a:solidFill>
                  <a:schemeClr val="accent1">
                    <a:lumMod val="50000"/>
                  </a:schemeClr>
                </a:solidFill>
              </a:rPr>
              <a:t>Other people, including other adults at risk and or children, could be at risk from the person causing harm </a:t>
            </a:r>
          </a:p>
          <a:p>
            <a:r>
              <a:rPr lang="en-GB" dirty="0">
                <a:solidFill>
                  <a:schemeClr val="accent1">
                    <a:lumMod val="50000"/>
                  </a:schemeClr>
                </a:solidFill>
              </a:rPr>
              <a:t>It is necessary to prevent crime or a serious crime has been committed </a:t>
            </a:r>
          </a:p>
          <a:p>
            <a:r>
              <a:rPr lang="en-GB" dirty="0">
                <a:solidFill>
                  <a:schemeClr val="accent1">
                    <a:lumMod val="50000"/>
                  </a:schemeClr>
                </a:solidFill>
              </a:rPr>
              <a:t>You believe that the adult at risk is being coerced or fearful of repercussions </a:t>
            </a:r>
          </a:p>
          <a:p>
            <a:r>
              <a:rPr lang="en-GB" dirty="0">
                <a:solidFill>
                  <a:schemeClr val="accent1">
                    <a:lumMod val="50000"/>
                  </a:schemeClr>
                </a:solidFill>
              </a:rPr>
              <a:t>If there is an overriding public interest </a:t>
            </a:r>
          </a:p>
          <a:p>
            <a:r>
              <a:rPr lang="en-GB" dirty="0">
                <a:solidFill>
                  <a:schemeClr val="accent1">
                    <a:lumMod val="50000"/>
                  </a:schemeClr>
                </a:solidFill>
              </a:rPr>
              <a:t>There is reason to believe that their health and/or well-being will be adversely affected by ongoing harm or abuse </a:t>
            </a:r>
          </a:p>
          <a:p>
            <a:r>
              <a:rPr lang="en-GB" dirty="0">
                <a:solidFill>
                  <a:schemeClr val="accent1">
                    <a:lumMod val="50000"/>
                  </a:schemeClr>
                </a:solidFill>
              </a:rPr>
              <a:t>The person posing a risk also has care and support needs and may also be at risk</a:t>
            </a:r>
          </a:p>
          <a:p>
            <a:pPr lvl="1"/>
            <a:endParaRPr lang="en-GB" sz="1600" dirty="0">
              <a:solidFill>
                <a:schemeClr val="accent1">
                  <a:lumMod val="50000"/>
                </a:schemeClr>
              </a:solidFill>
            </a:endParaRPr>
          </a:p>
          <a:p>
            <a:pPr lvl="1"/>
            <a:r>
              <a:rPr lang="en-GB" sz="1600" dirty="0">
                <a:solidFill>
                  <a:schemeClr val="accent1">
                    <a:lumMod val="50000"/>
                  </a:schemeClr>
                </a:solidFill>
              </a:rPr>
              <a:t>Taken from Nottingham and Nottinghamshire Multi-Agency Procedures for Raising a Concern and Referring</a:t>
            </a:r>
          </a:p>
          <a:p>
            <a:endParaRPr lang="en-GB" dirty="0">
              <a:solidFill>
                <a:schemeClr val="accent1">
                  <a:lumMod val="50000"/>
                </a:schemeClr>
              </a:solidFill>
            </a:endParaRPr>
          </a:p>
          <a:p>
            <a:endParaRPr lang="en-GB" dirty="0"/>
          </a:p>
        </p:txBody>
      </p:sp>
      <p:pic>
        <p:nvPicPr>
          <p:cNvPr id="4" name="Picture 3">
            <a:extLst>
              <a:ext uri="{FF2B5EF4-FFF2-40B4-BE49-F238E27FC236}">
                <a16:creationId xmlns:a16="http://schemas.microsoft.com/office/drawing/2014/main" id="{DC74ABAF-E2C5-4739-93A8-6300455D1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46839"/>
            <a:ext cx="1723717" cy="811161"/>
          </a:xfrm>
          <a:prstGeom prst="rect">
            <a:avLst/>
          </a:prstGeom>
        </p:spPr>
      </p:pic>
    </p:spTree>
    <p:extLst>
      <p:ext uri="{BB962C8B-B14F-4D97-AF65-F5344CB8AC3E}">
        <p14:creationId xmlns:p14="http://schemas.microsoft.com/office/powerpoint/2010/main" val="10335108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chemeClr val="accent1">
                    <a:lumMod val="50000"/>
                  </a:schemeClr>
                </a:solidFill>
              </a:rPr>
              <a:t>Legal Framework</a:t>
            </a:r>
          </a:p>
        </p:txBody>
      </p:sp>
      <p:sp>
        <p:nvSpPr>
          <p:cNvPr id="3" name="Content Placeholder 2"/>
          <p:cNvSpPr>
            <a:spLocks noGrp="1"/>
          </p:cNvSpPr>
          <p:nvPr>
            <p:ph idx="1"/>
          </p:nvPr>
        </p:nvSpPr>
        <p:spPr>
          <a:xfrm>
            <a:off x="838200" y="1489075"/>
            <a:ext cx="10515600" cy="4351338"/>
          </a:xfrm>
        </p:spPr>
        <p:txBody>
          <a:bodyPr>
            <a:normAutofit lnSpcReduction="10000"/>
          </a:bodyPr>
          <a:lstStyle/>
          <a:p>
            <a:pPr marL="342900" indent="-342900">
              <a:spcBef>
                <a:spcPct val="50000"/>
              </a:spcBef>
              <a:defRPr/>
            </a:pPr>
            <a:r>
              <a:rPr lang="en-GB" altLang="en-US" sz="2400" dirty="0">
                <a:solidFill>
                  <a:schemeClr val="accent1">
                    <a:lumMod val="50000"/>
                  </a:schemeClr>
                </a:solidFill>
              </a:rPr>
              <a:t>The </a:t>
            </a:r>
            <a:r>
              <a:rPr lang="en-GB" altLang="en-US" sz="2400" b="1" u="sng" dirty="0">
                <a:solidFill>
                  <a:schemeClr val="accent1">
                    <a:lumMod val="50000"/>
                  </a:schemeClr>
                </a:solidFill>
              </a:rPr>
              <a:t>Care Act 2014</a:t>
            </a:r>
            <a:r>
              <a:rPr lang="en-GB" altLang="en-US" sz="2400" dirty="0">
                <a:solidFill>
                  <a:schemeClr val="accent1">
                    <a:lumMod val="50000"/>
                  </a:schemeClr>
                </a:solidFill>
              </a:rPr>
              <a:t> sets out a clear legal framework for how Councils and other organisations should protect adults at risk of abuse or neglect. For example, Councils are the lead organisation in safeguarding adults. Nottinghamshire County Council is the largest partner of the Nottinghamshire safeguarding Adults Board.</a:t>
            </a:r>
          </a:p>
          <a:p>
            <a:pPr marL="342900" indent="-342900">
              <a:spcBef>
                <a:spcPct val="50000"/>
              </a:spcBef>
              <a:defRPr/>
            </a:pPr>
            <a:r>
              <a:rPr lang="en-GB" altLang="en-US" sz="2400" dirty="0">
                <a:solidFill>
                  <a:schemeClr val="accent1">
                    <a:lumMod val="50000"/>
                  </a:schemeClr>
                </a:solidFill>
              </a:rPr>
              <a:t>It is our responsibility as a Council to look into and respond where concerns are raised with us</a:t>
            </a:r>
          </a:p>
          <a:p>
            <a:pPr marL="342900" indent="-342900">
              <a:spcBef>
                <a:spcPct val="50000"/>
              </a:spcBef>
              <a:defRPr/>
            </a:pPr>
            <a:r>
              <a:rPr lang="en-GB" altLang="en-US" sz="2400" dirty="0">
                <a:solidFill>
                  <a:schemeClr val="accent1">
                    <a:lumMod val="50000"/>
                  </a:schemeClr>
                </a:solidFill>
              </a:rPr>
              <a:t>All referrals go to a central point, this is called the Multi-Agency Safeguarding Hub (MASH) who will make an initial enquiry and determine the right course of action, this could include requesting further work to be undertaken by a Social Worker or Occupational Therapist in a local Adult Social Care Team and possibly referral to other services e.g. Police or Health</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46839"/>
            <a:ext cx="1723717" cy="811161"/>
          </a:xfrm>
          <a:prstGeom prst="rect">
            <a:avLst/>
          </a:prstGeom>
        </p:spPr>
      </p:pic>
    </p:spTree>
    <p:extLst>
      <p:ext uri="{BB962C8B-B14F-4D97-AF65-F5344CB8AC3E}">
        <p14:creationId xmlns:p14="http://schemas.microsoft.com/office/powerpoint/2010/main" val="39056824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chemeClr val="accent1">
                    <a:lumMod val="50000"/>
                  </a:schemeClr>
                </a:solidFill>
              </a:rPr>
              <a:t>Procedures and Pathways:</a:t>
            </a:r>
          </a:p>
        </p:txBody>
      </p:sp>
      <p:sp>
        <p:nvSpPr>
          <p:cNvPr id="3" name="Content Placeholder 2"/>
          <p:cNvSpPr>
            <a:spLocks noGrp="1"/>
          </p:cNvSpPr>
          <p:nvPr>
            <p:ph idx="1"/>
          </p:nvPr>
        </p:nvSpPr>
        <p:spPr>
          <a:xfrm>
            <a:off x="6274676" y="1489075"/>
            <a:ext cx="5079124" cy="4351338"/>
          </a:xfrm>
        </p:spPr>
        <p:txBody>
          <a:bodyPr>
            <a:normAutofit fontScale="92500" lnSpcReduction="10000"/>
          </a:bodyPr>
          <a:lstStyle/>
          <a:p>
            <a:pPr>
              <a:defRPr/>
            </a:pPr>
            <a:r>
              <a:rPr lang="en-GB" altLang="en-US" dirty="0">
                <a:solidFill>
                  <a:schemeClr val="accent1">
                    <a:lumMod val="50000"/>
                  </a:schemeClr>
                </a:solidFill>
              </a:rPr>
              <a:t>Nottingham and Nottinghamshire Multi-agency Procedures for Raising a Concern and Referring</a:t>
            </a:r>
          </a:p>
          <a:p>
            <a:pPr>
              <a:defRPr/>
            </a:pPr>
            <a:endParaRPr lang="en-GB" altLang="en-US" dirty="0">
              <a:solidFill>
                <a:schemeClr val="accent1">
                  <a:lumMod val="50000"/>
                </a:schemeClr>
              </a:solidFill>
            </a:endParaRPr>
          </a:p>
          <a:p>
            <a:pPr>
              <a:defRPr/>
            </a:pPr>
            <a:r>
              <a:rPr lang="en-GB" altLang="en-US" dirty="0">
                <a:solidFill>
                  <a:schemeClr val="accent1">
                    <a:lumMod val="50000"/>
                  </a:schemeClr>
                </a:solidFill>
              </a:rPr>
              <a:t>Nottingham and Nottinghamshire Multi-agency Guidance for Raising a Concern and Referring</a:t>
            </a:r>
          </a:p>
          <a:p>
            <a:pPr>
              <a:defRPr/>
            </a:pPr>
            <a:endParaRPr lang="en-GB" altLang="en-US" dirty="0">
              <a:solidFill>
                <a:schemeClr val="accent1">
                  <a:lumMod val="50000"/>
                </a:schemeClr>
              </a:solidFill>
            </a:endParaRPr>
          </a:p>
          <a:p>
            <a:pPr>
              <a:defRPr/>
            </a:pPr>
            <a:r>
              <a:rPr lang="en-GB" altLang="en-US" dirty="0">
                <a:solidFill>
                  <a:schemeClr val="accent1">
                    <a:lumMod val="50000"/>
                  </a:schemeClr>
                </a:solidFill>
              </a:rPr>
              <a:t>Nottinghamshire Referral Pathway</a:t>
            </a:r>
          </a:p>
          <a:p>
            <a:pPr marL="0" indent="0" algn="ctr">
              <a:buNone/>
            </a:pPr>
            <a:r>
              <a:rPr lang="en-GB" dirty="0">
                <a:solidFill>
                  <a:schemeClr val="accent1">
                    <a:lumMod val="50000"/>
                  </a:schemeClr>
                </a:solidFill>
                <a:sym typeface="Wingdings" panose="05000000000000000000" pitchFamily="2" charset="2"/>
              </a:rPr>
              <a:t> </a:t>
            </a:r>
          </a:p>
          <a:p>
            <a:pPr marL="0" indent="0" algn="ctr">
              <a:buNone/>
            </a:pPr>
            <a:r>
              <a:rPr lang="en-GB" dirty="0">
                <a:solidFill>
                  <a:srgbClr val="002060"/>
                </a:solidFill>
                <a:sym typeface="Wingdings" panose="05000000000000000000" pitchFamily="2" charset="2"/>
                <a:hlinkClick r:id="rId3"/>
              </a:rPr>
              <a:t>www.safeguardingadultsnotts.org</a:t>
            </a:r>
            <a:r>
              <a:rPr lang="en-GB" dirty="0">
                <a:solidFill>
                  <a:srgbClr val="002060"/>
                </a:solidFill>
                <a:sym typeface="Wingdings" panose="05000000000000000000" pitchFamily="2" charset="2"/>
              </a:rPr>
              <a:t> </a:t>
            </a:r>
            <a:endParaRPr lang="en-GB" dirty="0">
              <a:solidFill>
                <a:srgbClr val="002060"/>
              </a:solidFill>
            </a:endParaRPr>
          </a:p>
          <a:p>
            <a:pPr>
              <a:defRPr/>
            </a:pPr>
            <a:endParaRPr lang="en-GB" altLang="en-US" dirty="0">
              <a:solidFill>
                <a:schemeClr val="accent1">
                  <a:lumMod val="50000"/>
                </a:schemeClr>
              </a:solidFill>
            </a:endParaRPr>
          </a:p>
          <a:p>
            <a:pPr>
              <a:defRPr/>
            </a:pPr>
            <a:endParaRPr lang="en-GB" altLang="en-US" b="1" dirty="0">
              <a:solidFill>
                <a:schemeClr val="accent1">
                  <a:lumMod val="50000"/>
                </a:schemeClr>
              </a:solidFill>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638800"/>
            <a:ext cx="2590800" cy="1219200"/>
          </a:xfrm>
          <a:prstGeom prst="rect">
            <a:avLst/>
          </a:prstGeom>
        </p:spPr>
      </p:pic>
      <p:pic>
        <p:nvPicPr>
          <p:cNvPr id="6" name="Picture 5"/>
          <p:cNvPicPr>
            <a:picLocks noChangeAspect="1"/>
          </p:cNvPicPr>
          <p:nvPr/>
        </p:nvPicPr>
        <p:blipFill>
          <a:blip r:embed="rId5"/>
          <a:stretch>
            <a:fillRect/>
          </a:stretch>
        </p:blipFill>
        <p:spPr>
          <a:xfrm rot="458280">
            <a:off x="2834766" y="1530991"/>
            <a:ext cx="2261473" cy="3112693"/>
          </a:xfrm>
          <a:prstGeom prst="rect">
            <a:avLst/>
          </a:prstGeom>
        </p:spPr>
      </p:pic>
      <p:pic>
        <p:nvPicPr>
          <p:cNvPr id="7" name="Picture 6"/>
          <p:cNvPicPr>
            <a:picLocks noChangeAspect="1"/>
          </p:cNvPicPr>
          <p:nvPr/>
        </p:nvPicPr>
        <p:blipFill>
          <a:blip r:embed="rId6"/>
          <a:stretch>
            <a:fillRect/>
          </a:stretch>
        </p:blipFill>
        <p:spPr>
          <a:xfrm rot="21362987">
            <a:off x="1523247" y="2642757"/>
            <a:ext cx="2295646" cy="2966995"/>
          </a:xfrm>
          <a:prstGeom prst="rect">
            <a:avLst/>
          </a:prstGeom>
        </p:spPr>
      </p:pic>
      <p:pic>
        <p:nvPicPr>
          <p:cNvPr id="5" name="Picture 4"/>
          <p:cNvPicPr>
            <a:picLocks noChangeAspect="1"/>
          </p:cNvPicPr>
          <p:nvPr/>
        </p:nvPicPr>
        <p:blipFill>
          <a:blip r:embed="rId7"/>
          <a:stretch>
            <a:fillRect/>
          </a:stretch>
        </p:blipFill>
        <p:spPr>
          <a:xfrm rot="20502348">
            <a:off x="667432" y="1133175"/>
            <a:ext cx="2161002" cy="3046878"/>
          </a:xfrm>
          <a:prstGeom prst="rect">
            <a:avLst/>
          </a:prstGeom>
        </p:spPr>
      </p:pic>
    </p:spTree>
    <p:extLst>
      <p:ext uri="{BB962C8B-B14F-4D97-AF65-F5344CB8AC3E}">
        <p14:creationId xmlns:p14="http://schemas.microsoft.com/office/powerpoint/2010/main" val="254236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chemeClr val="accent1">
                    <a:lumMod val="50000"/>
                  </a:schemeClr>
                </a:solidFill>
              </a:rPr>
              <a:t>Immediate action</a:t>
            </a:r>
          </a:p>
        </p:txBody>
      </p:sp>
      <p:pic>
        <p:nvPicPr>
          <p:cNvPr id="5" name="Content Placeholder 4"/>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rot="20253560">
            <a:off x="563709" y="1502486"/>
            <a:ext cx="4054183" cy="4054183"/>
          </a:xfrm>
        </p:spPr>
      </p:pic>
      <p:sp>
        <p:nvSpPr>
          <p:cNvPr id="4" name="Content Placeholder 3"/>
          <p:cNvSpPr>
            <a:spLocks noGrp="1"/>
          </p:cNvSpPr>
          <p:nvPr>
            <p:ph sz="half" idx="2"/>
          </p:nvPr>
        </p:nvSpPr>
        <p:spPr/>
        <p:txBody>
          <a:bodyPr/>
          <a:lstStyle/>
          <a:p>
            <a:r>
              <a:rPr lang="en-GB" dirty="0">
                <a:solidFill>
                  <a:schemeClr val="accent1">
                    <a:lumMod val="50000"/>
                  </a:schemeClr>
                </a:solidFill>
              </a:rPr>
              <a:t>Consider immediate health, safety and welfare of the adult at risk</a:t>
            </a:r>
          </a:p>
          <a:p>
            <a:r>
              <a:rPr lang="en-GB" dirty="0">
                <a:solidFill>
                  <a:schemeClr val="accent1">
                    <a:lumMod val="50000"/>
                  </a:schemeClr>
                </a:solidFill>
              </a:rPr>
              <a:t>Is this an emergency? </a:t>
            </a:r>
          </a:p>
          <a:p>
            <a:r>
              <a:rPr lang="en-GB" dirty="0">
                <a:solidFill>
                  <a:schemeClr val="accent1">
                    <a:lumMod val="50000"/>
                  </a:schemeClr>
                </a:solidFill>
              </a:rPr>
              <a:t>Does the person posing a risk have care and support needs?</a:t>
            </a:r>
          </a:p>
          <a:p>
            <a:endParaRPr lang="en-GB" dirty="0"/>
          </a:p>
          <a:p>
            <a:endParaRPr lang="en-GB" dirty="0"/>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061587"/>
            <a:ext cx="1723717" cy="811161"/>
          </a:xfrm>
          <a:prstGeom prst="rect">
            <a:avLst/>
          </a:prstGeom>
        </p:spPr>
      </p:pic>
    </p:spTree>
    <p:extLst>
      <p:ext uri="{BB962C8B-B14F-4D97-AF65-F5344CB8AC3E}">
        <p14:creationId xmlns:p14="http://schemas.microsoft.com/office/powerpoint/2010/main" val="40068228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GB" b="1" dirty="0">
                <a:solidFill>
                  <a:schemeClr val="accent1">
                    <a:lumMod val="50000"/>
                  </a:schemeClr>
                </a:solidFill>
              </a:rPr>
              <a:t>Desired outcomes </a:t>
            </a:r>
            <a:br>
              <a:rPr lang="en-GB" b="1" dirty="0">
                <a:solidFill>
                  <a:schemeClr val="accent1">
                    <a:lumMod val="50000"/>
                  </a:schemeClr>
                </a:solidFill>
              </a:rPr>
            </a:br>
            <a:r>
              <a:rPr lang="en-GB" sz="3600" b="1" dirty="0">
                <a:solidFill>
                  <a:schemeClr val="accent1">
                    <a:lumMod val="50000"/>
                  </a:schemeClr>
                </a:solidFill>
              </a:rPr>
              <a:t>(or what do you want to happen?)</a:t>
            </a:r>
            <a:endParaRPr lang="en-GB" b="1" dirty="0">
              <a:solidFill>
                <a:schemeClr val="accent1">
                  <a:lumMod val="50000"/>
                </a:schemeClr>
              </a:solidFill>
            </a:endParaRPr>
          </a:p>
        </p:txBody>
      </p:sp>
      <p:pic>
        <p:nvPicPr>
          <p:cNvPr id="5" name="Content Placeholder 4"/>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507067" y="1425547"/>
            <a:ext cx="3386666" cy="4538831"/>
          </a:xfrm>
        </p:spPr>
      </p:pic>
      <p:sp>
        <p:nvSpPr>
          <p:cNvPr id="4" name="Content Placeholder 3"/>
          <p:cNvSpPr>
            <a:spLocks noGrp="1"/>
          </p:cNvSpPr>
          <p:nvPr>
            <p:ph sz="half" idx="2"/>
          </p:nvPr>
        </p:nvSpPr>
        <p:spPr/>
        <p:txBody>
          <a:bodyPr>
            <a:normAutofit/>
          </a:bodyPr>
          <a:lstStyle/>
          <a:p>
            <a:endParaRPr lang="en-GB" sz="3200" dirty="0">
              <a:solidFill>
                <a:schemeClr val="accent1">
                  <a:lumMod val="50000"/>
                </a:schemeClr>
              </a:solidFill>
            </a:endParaRPr>
          </a:p>
          <a:p>
            <a:r>
              <a:rPr lang="en-GB" sz="3200" dirty="0">
                <a:solidFill>
                  <a:schemeClr val="accent1">
                    <a:lumMod val="50000"/>
                  </a:schemeClr>
                </a:solidFill>
              </a:rPr>
              <a:t>Ask the adult what </a:t>
            </a:r>
            <a:r>
              <a:rPr lang="en-GB" sz="3200" i="1" dirty="0">
                <a:solidFill>
                  <a:schemeClr val="accent1">
                    <a:lumMod val="50000"/>
                  </a:schemeClr>
                </a:solidFill>
              </a:rPr>
              <a:t>they</a:t>
            </a:r>
            <a:r>
              <a:rPr lang="en-GB" sz="3200" dirty="0">
                <a:solidFill>
                  <a:schemeClr val="accent1">
                    <a:lumMod val="50000"/>
                  </a:schemeClr>
                </a:solidFill>
              </a:rPr>
              <a:t> want to happen</a:t>
            </a:r>
          </a:p>
          <a:p>
            <a:r>
              <a:rPr lang="en-GB" sz="3200" dirty="0">
                <a:solidFill>
                  <a:schemeClr val="accent1">
                    <a:lumMod val="50000"/>
                  </a:schemeClr>
                </a:solidFill>
              </a:rPr>
              <a:t>Allow to express wishes freely</a:t>
            </a:r>
          </a:p>
          <a:p>
            <a:r>
              <a:rPr lang="en-GB" sz="3200" dirty="0">
                <a:solidFill>
                  <a:schemeClr val="accent1">
                    <a:lumMod val="50000"/>
                  </a:schemeClr>
                </a:solidFill>
              </a:rPr>
              <a:t>No promises</a:t>
            </a:r>
          </a:p>
          <a:p>
            <a:endParaRPr lang="en-GB" dirty="0"/>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046839"/>
            <a:ext cx="1723717" cy="811161"/>
          </a:xfrm>
          <a:prstGeom prst="rect">
            <a:avLst/>
          </a:prstGeom>
        </p:spPr>
      </p:pic>
    </p:spTree>
    <p:extLst>
      <p:ext uri="{BB962C8B-B14F-4D97-AF65-F5344CB8AC3E}">
        <p14:creationId xmlns:p14="http://schemas.microsoft.com/office/powerpoint/2010/main" val="4169922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chemeClr val="accent1">
                    <a:lumMod val="50000"/>
                  </a:schemeClr>
                </a:solidFill>
              </a:rPr>
              <a:t>Multi-Agency Safeguarding Hub (MASH)</a:t>
            </a:r>
          </a:p>
        </p:txBody>
      </p:sp>
      <p:sp>
        <p:nvSpPr>
          <p:cNvPr id="3" name="Content Placeholder 2"/>
          <p:cNvSpPr>
            <a:spLocks noGrp="1"/>
          </p:cNvSpPr>
          <p:nvPr>
            <p:ph idx="1"/>
          </p:nvPr>
        </p:nvSpPr>
        <p:spPr>
          <a:xfrm>
            <a:off x="838200" y="1489075"/>
            <a:ext cx="10515600" cy="4351338"/>
          </a:xfrm>
        </p:spPr>
        <p:txBody>
          <a:bodyPr>
            <a:normAutofit/>
          </a:bodyPr>
          <a:lstStyle/>
          <a:p>
            <a:r>
              <a:rPr lang="en-GB" sz="2400" dirty="0">
                <a:solidFill>
                  <a:schemeClr val="accent1">
                    <a:lumMod val="50000"/>
                  </a:schemeClr>
                </a:solidFill>
              </a:rPr>
              <a:t>The MASH is the county’s first point of contact for new safeguarding concerns and has significantly improved the sharing of information between agencies, helping to protect the most vulnerable children and adults from harm, neglect and abuse.</a:t>
            </a:r>
          </a:p>
          <a:p>
            <a:r>
              <a:rPr lang="en-GB" sz="2400" dirty="0">
                <a:solidFill>
                  <a:schemeClr val="accent1">
                    <a:lumMod val="50000"/>
                  </a:schemeClr>
                </a:solidFill>
              </a:rPr>
              <a:t>The MASH handles concerns about both children and adults at risk, taking a holistic family approach. Staff from the Police, Health, Probation Trust, Schools, Children's Social Care and Adult Safeguarding are working together in the MASH office.  </a:t>
            </a:r>
          </a:p>
          <a:p>
            <a:r>
              <a:rPr lang="en-GB" sz="2400" dirty="0">
                <a:solidFill>
                  <a:schemeClr val="accent1">
                    <a:lumMod val="50000"/>
                  </a:schemeClr>
                </a:solidFill>
              </a:rPr>
              <a:t>MASH will not work with adults who do not have care and support needs</a:t>
            </a:r>
          </a:p>
          <a:p>
            <a:endParaRPr lang="en-GB" sz="24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46839"/>
            <a:ext cx="1723717" cy="811161"/>
          </a:xfrm>
          <a:prstGeom prst="rect">
            <a:avLst/>
          </a:prstGeom>
        </p:spPr>
      </p:pic>
    </p:spTree>
    <p:extLst>
      <p:ext uri="{BB962C8B-B14F-4D97-AF65-F5344CB8AC3E}">
        <p14:creationId xmlns:p14="http://schemas.microsoft.com/office/powerpoint/2010/main" val="20180094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chemeClr val="accent1">
                    <a:lumMod val="50000"/>
                  </a:schemeClr>
                </a:solidFill>
              </a:rPr>
              <a:t>Recap</a:t>
            </a:r>
          </a:p>
        </p:txBody>
      </p:sp>
      <p:sp>
        <p:nvSpPr>
          <p:cNvPr id="3" name="Content Placeholder 2"/>
          <p:cNvSpPr>
            <a:spLocks noGrp="1"/>
          </p:cNvSpPr>
          <p:nvPr>
            <p:ph idx="1"/>
          </p:nvPr>
        </p:nvSpPr>
        <p:spPr>
          <a:xfrm>
            <a:off x="838200" y="1489075"/>
            <a:ext cx="10515600" cy="4351338"/>
          </a:xfrm>
        </p:spPr>
        <p:txBody>
          <a:bodyPr>
            <a:normAutofit/>
          </a:bodyPr>
          <a:lstStyle/>
          <a:p>
            <a:pPr fontAlgn="base"/>
            <a:r>
              <a:rPr lang="en-GB" sz="2400" dirty="0">
                <a:solidFill>
                  <a:schemeClr val="accent1">
                    <a:lumMod val="50000"/>
                  </a:schemeClr>
                </a:solidFill>
              </a:rPr>
              <a:t>We are all responsible for protecting adults at risk of harm</a:t>
            </a:r>
          </a:p>
          <a:p>
            <a:pPr fontAlgn="base"/>
            <a:r>
              <a:rPr lang="en-GB" sz="2400" dirty="0">
                <a:solidFill>
                  <a:schemeClr val="accent1">
                    <a:lumMod val="50000"/>
                  </a:schemeClr>
                </a:solidFill>
              </a:rPr>
              <a:t>If an adult at risk tells you they have been abused you must stay calm and write down exactly what they tell you</a:t>
            </a:r>
          </a:p>
          <a:p>
            <a:pPr fontAlgn="base"/>
            <a:r>
              <a:rPr lang="en-GB" sz="2400" dirty="0">
                <a:solidFill>
                  <a:schemeClr val="accent1">
                    <a:lumMod val="50000"/>
                  </a:schemeClr>
                </a:solidFill>
              </a:rPr>
              <a:t>You must be aware of what you should not do or say if someone discloses abuse to you</a:t>
            </a:r>
          </a:p>
          <a:p>
            <a:pPr fontAlgn="base"/>
            <a:r>
              <a:rPr lang="en-GB" sz="2400" dirty="0">
                <a:solidFill>
                  <a:schemeClr val="accent1">
                    <a:lumMod val="50000"/>
                  </a:schemeClr>
                </a:solidFill>
              </a:rPr>
              <a:t>If you are concerned about an adult you must report your concern to your manager or in an emergency to emergency services</a:t>
            </a:r>
          </a:p>
          <a:p>
            <a:pPr fontAlgn="base"/>
            <a:r>
              <a:rPr lang="en-GB" sz="2400" dirty="0">
                <a:solidFill>
                  <a:schemeClr val="accent1">
                    <a:lumMod val="50000"/>
                  </a:schemeClr>
                </a:solidFill>
              </a:rPr>
              <a:t>You will need to give certain information to support your report of potential abuse</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46839"/>
            <a:ext cx="1723717" cy="811161"/>
          </a:xfrm>
          <a:prstGeom prst="rect">
            <a:avLst/>
          </a:prstGeom>
        </p:spPr>
      </p:pic>
    </p:spTree>
    <p:extLst>
      <p:ext uri="{BB962C8B-B14F-4D97-AF65-F5344CB8AC3E}">
        <p14:creationId xmlns:p14="http://schemas.microsoft.com/office/powerpoint/2010/main" val="2117926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chemeClr val="accent1">
                    <a:lumMod val="50000"/>
                  </a:schemeClr>
                </a:solidFill>
              </a:rPr>
              <a:t>Overall Aims</a:t>
            </a:r>
          </a:p>
        </p:txBody>
      </p:sp>
      <p:sp>
        <p:nvSpPr>
          <p:cNvPr id="3" name="Content Placeholder 2"/>
          <p:cNvSpPr>
            <a:spLocks noGrp="1"/>
          </p:cNvSpPr>
          <p:nvPr>
            <p:ph idx="1"/>
          </p:nvPr>
        </p:nvSpPr>
        <p:spPr/>
        <p:txBody>
          <a:bodyPr/>
          <a:lstStyle/>
          <a:p>
            <a:pPr marL="0" indent="0">
              <a:buNone/>
            </a:pPr>
            <a:r>
              <a:rPr lang="en-GB" dirty="0">
                <a:solidFill>
                  <a:schemeClr val="accent1">
                    <a:lumMod val="50000"/>
                  </a:schemeClr>
                </a:solidFill>
              </a:rPr>
              <a:t>To enable delegates to understand:</a:t>
            </a:r>
          </a:p>
          <a:p>
            <a:pPr marL="0" indent="0">
              <a:buNone/>
            </a:pPr>
            <a:endParaRPr lang="en-GB" dirty="0">
              <a:solidFill>
                <a:schemeClr val="accent1">
                  <a:lumMod val="50000"/>
                </a:schemeClr>
              </a:solidFill>
            </a:endParaRPr>
          </a:p>
          <a:p>
            <a:r>
              <a:rPr lang="en-GB" dirty="0">
                <a:solidFill>
                  <a:schemeClr val="accent1">
                    <a:lumMod val="50000"/>
                  </a:schemeClr>
                </a:solidFill>
              </a:rPr>
              <a:t>What does Safeguarding mean?</a:t>
            </a:r>
          </a:p>
          <a:p>
            <a:r>
              <a:rPr lang="en-GB" dirty="0">
                <a:solidFill>
                  <a:schemeClr val="accent1">
                    <a:lumMod val="50000"/>
                  </a:schemeClr>
                </a:solidFill>
              </a:rPr>
              <a:t>Who does Safeguarding apply to?</a:t>
            </a:r>
          </a:p>
          <a:p>
            <a:r>
              <a:rPr lang="en-GB" dirty="0">
                <a:solidFill>
                  <a:schemeClr val="accent1">
                    <a:lumMod val="50000"/>
                  </a:schemeClr>
                </a:solidFill>
              </a:rPr>
              <a:t>What is abuse?</a:t>
            </a:r>
          </a:p>
          <a:p>
            <a:r>
              <a:rPr lang="en-GB" dirty="0">
                <a:solidFill>
                  <a:schemeClr val="accent1">
                    <a:lumMod val="50000"/>
                  </a:schemeClr>
                </a:solidFill>
              </a:rPr>
              <a:t>What are my responsibilities?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46839"/>
            <a:ext cx="1723717" cy="811161"/>
          </a:xfrm>
          <a:prstGeom prst="rect">
            <a:avLst/>
          </a:prstGeom>
        </p:spPr>
      </p:pic>
    </p:spTree>
    <p:extLst>
      <p:ext uri="{BB962C8B-B14F-4D97-AF65-F5344CB8AC3E}">
        <p14:creationId xmlns:p14="http://schemas.microsoft.com/office/powerpoint/2010/main" val="27796155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chemeClr val="accent1">
                    <a:lumMod val="50000"/>
                  </a:schemeClr>
                </a:solidFill>
              </a:rPr>
              <a:t>Session feedback/ questions</a:t>
            </a:r>
          </a:p>
        </p:txBody>
      </p:sp>
      <p:sp>
        <p:nvSpPr>
          <p:cNvPr id="3" name="Content Placeholder 2"/>
          <p:cNvSpPr>
            <a:spLocks noGrp="1"/>
          </p:cNvSpPr>
          <p:nvPr>
            <p:ph idx="1"/>
          </p:nvPr>
        </p:nvSpPr>
        <p:spPr/>
        <p:txBody>
          <a:bodyPr/>
          <a:lstStyle/>
          <a:p>
            <a:r>
              <a:rPr lang="en-GB" dirty="0">
                <a:solidFill>
                  <a:schemeClr val="accent1">
                    <a:lumMod val="50000"/>
                  </a:schemeClr>
                </a:solidFill>
              </a:rPr>
              <a:t>Any questions?</a:t>
            </a:r>
          </a:p>
          <a:p>
            <a:endParaRPr lang="en-GB" dirty="0">
              <a:solidFill>
                <a:schemeClr val="accent1">
                  <a:lumMod val="50000"/>
                </a:schemeClr>
              </a:solidFill>
            </a:endParaRPr>
          </a:p>
          <a:p>
            <a:endParaRPr lang="en-GB" dirty="0">
              <a:solidFill>
                <a:schemeClr val="accent1">
                  <a:lumMod val="50000"/>
                </a:schemeClr>
              </a:solidFill>
            </a:endParaRPr>
          </a:p>
          <a:p>
            <a:endParaRPr lang="en-GB" dirty="0">
              <a:solidFill>
                <a:schemeClr val="accent1">
                  <a:lumMod val="50000"/>
                </a:schemeClr>
              </a:solidFill>
            </a:endParaRPr>
          </a:p>
          <a:p>
            <a:endParaRPr lang="en-GB" dirty="0">
              <a:solidFill>
                <a:schemeClr val="accent1">
                  <a:lumMod val="50000"/>
                </a:schemeClr>
              </a:solidFill>
            </a:endParaRPr>
          </a:p>
          <a:p>
            <a:pPr marL="0" indent="0" algn="ctr">
              <a:buNone/>
            </a:pPr>
            <a:r>
              <a:rPr lang="en-GB" dirty="0">
                <a:solidFill>
                  <a:schemeClr val="accent1">
                    <a:lumMod val="50000"/>
                  </a:schemeClr>
                </a:solidFill>
              </a:rPr>
              <a:t>Thank you </a:t>
            </a:r>
            <a:r>
              <a:rPr lang="en-GB" dirty="0">
                <a:solidFill>
                  <a:schemeClr val="accent1">
                    <a:lumMod val="50000"/>
                  </a:schemeClr>
                </a:solidFill>
                <a:sym typeface="Wingdings" panose="05000000000000000000" pitchFamily="2" charset="2"/>
              </a:rPr>
              <a:t> </a:t>
            </a:r>
          </a:p>
          <a:p>
            <a:pPr marL="0" indent="0" algn="ctr">
              <a:buNone/>
            </a:pPr>
            <a:r>
              <a:rPr lang="en-GB" dirty="0">
                <a:solidFill>
                  <a:srgbClr val="002060"/>
                </a:solidFill>
                <a:sym typeface="Wingdings" panose="05000000000000000000" pitchFamily="2" charset="2"/>
                <a:hlinkClick r:id="rId3"/>
              </a:rPr>
              <a:t>www.safeguardingadultsnotts.org</a:t>
            </a:r>
            <a:r>
              <a:rPr lang="en-GB" dirty="0">
                <a:solidFill>
                  <a:srgbClr val="002060"/>
                </a:solidFill>
                <a:sym typeface="Wingdings" panose="05000000000000000000" pitchFamily="2" charset="2"/>
              </a:rPr>
              <a:t> </a:t>
            </a:r>
            <a:endParaRPr lang="en-GB" dirty="0">
              <a:solidFill>
                <a:srgbClr val="002060"/>
              </a:solidFill>
            </a:endParaRPr>
          </a:p>
          <a:p>
            <a:endParaRPr lang="en-GB" dirty="0">
              <a:solidFill>
                <a:schemeClr val="accent1">
                  <a:lumMod val="50000"/>
                </a:schemeClr>
              </a:solidFill>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010743"/>
            <a:ext cx="1723717" cy="811161"/>
          </a:xfrm>
          <a:prstGeom prst="rect">
            <a:avLst/>
          </a:prstGeom>
        </p:spPr>
      </p:pic>
    </p:spTree>
    <p:extLst>
      <p:ext uri="{BB962C8B-B14F-4D97-AF65-F5344CB8AC3E}">
        <p14:creationId xmlns:p14="http://schemas.microsoft.com/office/powerpoint/2010/main" val="1987400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chemeClr val="accent1">
                    <a:lumMod val="50000"/>
                  </a:schemeClr>
                </a:solidFill>
              </a:rPr>
              <a:t>What does Safeguarding mean?</a:t>
            </a:r>
          </a:p>
        </p:txBody>
      </p:sp>
      <p:sp>
        <p:nvSpPr>
          <p:cNvPr id="3" name="Content Placeholder 2"/>
          <p:cNvSpPr>
            <a:spLocks noGrp="1"/>
          </p:cNvSpPr>
          <p:nvPr>
            <p:ph idx="1"/>
          </p:nvPr>
        </p:nvSpPr>
        <p:spPr>
          <a:xfrm>
            <a:off x="838200" y="1390601"/>
            <a:ext cx="10515600" cy="4351338"/>
          </a:xfrm>
        </p:spPr>
        <p:txBody>
          <a:bodyPr>
            <a:normAutofit/>
          </a:bodyPr>
          <a:lstStyle/>
          <a:p>
            <a:pPr marL="0" indent="0" algn="ctr">
              <a:spcBef>
                <a:spcPct val="50000"/>
              </a:spcBef>
              <a:buNone/>
              <a:defRPr/>
            </a:pPr>
            <a:endParaRPr lang="en-GB" sz="2400" dirty="0"/>
          </a:p>
          <a:p>
            <a:pPr marL="0" indent="0" algn="ctr">
              <a:spcBef>
                <a:spcPct val="50000"/>
              </a:spcBef>
              <a:buNone/>
              <a:defRPr/>
            </a:pPr>
            <a:r>
              <a:rPr lang="en-GB" sz="3200" dirty="0">
                <a:solidFill>
                  <a:schemeClr val="accent1">
                    <a:lumMod val="50000"/>
                  </a:schemeClr>
                </a:solidFill>
              </a:rPr>
              <a:t>“Safeguarding means protecting an adult’s right to live in safety, free from abuse and neglect. It is about people and organisations working together to prevent and stop both the risks and experience of abuse or neglect, while at the same time making sure that the adult’s wellbeing is promoted including, where appropriate, having regard to their views, wishes, feelings and beliefs in deciding on any action.”</a:t>
            </a:r>
          </a:p>
          <a:p>
            <a:pPr marL="0" indent="0" algn="ctr">
              <a:spcBef>
                <a:spcPct val="50000"/>
              </a:spcBef>
              <a:buNone/>
              <a:defRPr/>
            </a:pPr>
            <a:r>
              <a:rPr lang="en-GB" altLang="en-US" sz="2400" dirty="0">
                <a:solidFill>
                  <a:schemeClr val="accent1">
                    <a:lumMod val="50000"/>
                  </a:schemeClr>
                </a:solidFill>
              </a:rPr>
              <a:t> </a:t>
            </a:r>
            <a:r>
              <a:rPr lang="en-US" altLang="en-US" sz="2400" i="1" dirty="0">
                <a:solidFill>
                  <a:schemeClr val="accent1">
                    <a:lumMod val="50000"/>
                  </a:schemeClr>
                </a:solidFill>
              </a:rPr>
              <a:t>- sec. 14.7 The Care Act Guidance 2016</a:t>
            </a:r>
            <a:endParaRPr lang="en-GB" sz="2400" dirty="0">
              <a:solidFill>
                <a:schemeClr val="accent1">
                  <a:lumMod val="50000"/>
                </a:schemeClr>
              </a:solidFill>
            </a:endParaRPr>
          </a:p>
          <a:p>
            <a:pPr marL="0" indent="0" algn="ctr">
              <a:spcBef>
                <a:spcPct val="50000"/>
              </a:spcBef>
              <a:buNone/>
              <a:defRPr/>
            </a:pPr>
            <a:endParaRPr lang="en-GB" altLang="en-US" sz="2400" dirty="0">
              <a:solidFill>
                <a:schemeClr val="accent1">
                  <a:lumMod val="50000"/>
                </a:schemeClr>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46839"/>
            <a:ext cx="1723717" cy="811161"/>
          </a:xfrm>
          <a:prstGeom prst="rect">
            <a:avLst/>
          </a:prstGeom>
        </p:spPr>
      </p:pic>
    </p:spTree>
    <p:extLst>
      <p:ext uri="{BB962C8B-B14F-4D97-AF65-F5344CB8AC3E}">
        <p14:creationId xmlns:p14="http://schemas.microsoft.com/office/powerpoint/2010/main" val="1713898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chemeClr val="accent1">
                    <a:lumMod val="50000"/>
                  </a:schemeClr>
                </a:solidFill>
              </a:rPr>
              <a:t>Who do Safeguarding duties apply to?</a:t>
            </a:r>
          </a:p>
        </p:txBody>
      </p:sp>
      <p:sp>
        <p:nvSpPr>
          <p:cNvPr id="3" name="Content Placeholder 2"/>
          <p:cNvSpPr>
            <a:spLocks noGrp="1"/>
          </p:cNvSpPr>
          <p:nvPr>
            <p:ph idx="1"/>
          </p:nvPr>
        </p:nvSpPr>
        <p:spPr>
          <a:xfrm>
            <a:off x="838200" y="1489075"/>
            <a:ext cx="10515600" cy="4351338"/>
          </a:xfrm>
        </p:spPr>
        <p:txBody>
          <a:bodyPr>
            <a:normAutofit/>
          </a:bodyPr>
          <a:lstStyle/>
          <a:p>
            <a:pPr marL="0" indent="0">
              <a:buNone/>
            </a:pPr>
            <a:r>
              <a:rPr lang="en-GB" sz="2400" dirty="0">
                <a:solidFill>
                  <a:schemeClr val="accent1">
                    <a:lumMod val="50000"/>
                  </a:schemeClr>
                </a:solidFill>
              </a:rPr>
              <a:t>According to the Care Act 2014, safeguarding duties apply to those who are:</a:t>
            </a:r>
          </a:p>
          <a:p>
            <a:r>
              <a:rPr lang="en-GB" dirty="0">
                <a:solidFill>
                  <a:schemeClr val="accent1">
                    <a:lumMod val="50000"/>
                  </a:schemeClr>
                </a:solidFill>
                <a:effectLst/>
              </a:rPr>
              <a:t>Adults aged 18 or over who have care and support needs, whether or not those needs are met by the Local Authority </a:t>
            </a:r>
          </a:p>
          <a:p>
            <a:pPr marL="0" indent="0">
              <a:buNone/>
            </a:pPr>
            <a:r>
              <a:rPr lang="en-GB" i="1" dirty="0">
                <a:solidFill>
                  <a:schemeClr val="accent1">
                    <a:lumMod val="50000"/>
                  </a:schemeClr>
                </a:solidFill>
                <a:effectLst/>
              </a:rPr>
              <a:t>and</a:t>
            </a:r>
          </a:p>
          <a:p>
            <a:r>
              <a:rPr lang="en-GB" dirty="0">
                <a:solidFill>
                  <a:schemeClr val="accent1">
                    <a:lumMod val="50000"/>
                  </a:schemeClr>
                </a:solidFill>
              </a:rPr>
              <a:t>Are experiencing, or are at risk of experiencing instance(s) of abuse or neglect </a:t>
            </a:r>
          </a:p>
          <a:p>
            <a:pPr marL="0" indent="0">
              <a:buNone/>
            </a:pPr>
            <a:r>
              <a:rPr lang="en-GB" i="1" dirty="0">
                <a:solidFill>
                  <a:schemeClr val="accent1">
                    <a:lumMod val="50000"/>
                  </a:schemeClr>
                </a:solidFill>
              </a:rPr>
              <a:t>and</a:t>
            </a:r>
          </a:p>
          <a:p>
            <a:r>
              <a:rPr lang="en-GB" dirty="0">
                <a:solidFill>
                  <a:schemeClr val="accent1">
                    <a:lumMod val="50000"/>
                  </a:schemeClr>
                </a:solidFill>
                <a:effectLst/>
              </a:rPr>
              <a:t>Due to their care and support needs are unable to protect themselves against instances of abuse or neglect</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46839"/>
            <a:ext cx="1723717" cy="811161"/>
          </a:xfrm>
          <a:prstGeom prst="rect">
            <a:avLst/>
          </a:prstGeom>
        </p:spPr>
      </p:pic>
    </p:spTree>
    <p:extLst>
      <p:ext uri="{BB962C8B-B14F-4D97-AF65-F5344CB8AC3E}">
        <p14:creationId xmlns:p14="http://schemas.microsoft.com/office/powerpoint/2010/main" val="766373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1858" y="-22543"/>
            <a:ext cx="10515600" cy="1325563"/>
          </a:xfrm>
        </p:spPr>
        <p:txBody>
          <a:bodyPr/>
          <a:lstStyle/>
          <a:p>
            <a:pPr algn="ctr"/>
            <a:r>
              <a:rPr lang="en-GB" b="1" dirty="0">
                <a:solidFill>
                  <a:schemeClr val="accent1">
                    <a:lumMod val="50000"/>
                  </a:schemeClr>
                </a:solidFill>
              </a:rPr>
              <a:t>The Aims of Adult Safeguarding are to:</a:t>
            </a:r>
          </a:p>
        </p:txBody>
      </p:sp>
      <p:sp>
        <p:nvSpPr>
          <p:cNvPr id="3" name="Content Placeholder 2"/>
          <p:cNvSpPr>
            <a:spLocks noGrp="1"/>
          </p:cNvSpPr>
          <p:nvPr>
            <p:ph idx="1"/>
          </p:nvPr>
        </p:nvSpPr>
        <p:spPr>
          <a:xfrm>
            <a:off x="861858" y="1153554"/>
            <a:ext cx="10515600" cy="4873943"/>
          </a:xfrm>
        </p:spPr>
        <p:txBody>
          <a:bodyPr>
            <a:noAutofit/>
          </a:bodyPr>
          <a:lstStyle/>
          <a:p>
            <a:pPr marL="514350" lvl="0" indent="-514350">
              <a:buFont typeface="+mj-lt"/>
              <a:buAutoNum type="arabicPeriod"/>
            </a:pPr>
            <a:r>
              <a:rPr lang="en-GB" sz="2300" dirty="0">
                <a:solidFill>
                  <a:schemeClr val="accent1">
                    <a:lumMod val="50000"/>
                  </a:schemeClr>
                </a:solidFill>
              </a:rPr>
              <a:t>stop abuse or neglect wherever possible; </a:t>
            </a:r>
          </a:p>
          <a:p>
            <a:pPr marL="514350" lvl="0" indent="-514350">
              <a:buFont typeface="+mj-lt"/>
              <a:buAutoNum type="arabicPeriod"/>
            </a:pPr>
            <a:r>
              <a:rPr lang="en-GB" sz="2300" dirty="0">
                <a:solidFill>
                  <a:schemeClr val="accent1">
                    <a:lumMod val="50000"/>
                  </a:schemeClr>
                </a:solidFill>
              </a:rPr>
              <a:t>prevent harm and reduce the risk of abuse or neglect to adults with care and support needs; </a:t>
            </a:r>
          </a:p>
          <a:p>
            <a:pPr marL="514350" lvl="0" indent="-514350">
              <a:buFont typeface="+mj-lt"/>
              <a:buAutoNum type="arabicPeriod"/>
            </a:pPr>
            <a:r>
              <a:rPr lang="en-GB" sz="2300" dirty="0">
                <a:solidFill>
                  <a:schemeClr val="accent1">
                    <a:lumMod val="50000"/>
                  </a:schemeClr>
                </a:solidFill>
              </a:rPr>
              <a:t>safeguard adults in a way that supports them in making choices and having control about how they want to live; </a:t>
            </a:r>
          </a:p>
          <a:p>
            <a:pPr marL="514350" lvl="0" indent="-514350">
              <a:buFont typeface="+mj-lt"/>
              <a:buAutoNum type="arabicPeriod"/>
            </a:pPr>
            <a:r>
              <a:rPr lang="en-GB" sz="2300" dirty="0">
                <a:solidFill>
                  <a:schemeClr val="accent1">
                    <a:lumMod val="50000"/>
                  </a:schemeClr>
                </a:solidFill>
              </a:rPr>
              <a:t>promote an approach that concentrates on improving life for the adults concerned; </a:t>
            </a:r>
          </a:p>
          <a:p>
            <a:pPr marL="514350" lvl="0" indent="-514350">
              <a:buFont typeface="+mj-lt"/>
              <a:buAutoNum type="arabicPeriod"/>
            </a:pPr>
            <a:r>
              <a:rPr lang="en-GB" sz="2300" dirty="0">
                <a:solidFill>
                  <a:schemeClr val="accent1">
                    <a:lumMod val="50000"/>
                  </a:schemeClr>
                </a:solidFill>
              </a:rPr>
              <a:t>raise public awareness so that communities as a whole, alongside professionals, play their part in preventing, identifying and responding to abuse and neglect; </a:t>
            </a:r>
          </a:p>
          <a:p>
            <a:pPr marL="514350" lvl="0" indent="-514350">
              <a:buFont typeface="+mj-lt"/>
              <a:buAutoNum type="arabicPeriod"/>
            </a:pPr>
            <a:r>
              <a:rPr lang="en-GB" sz="2300" dirty="0">
                <a:solidFill>
                  <a:schemeClr val="accent1">
                    <a:lumMod val="50000"/>
                  </a:schemeClr>
                </a:solidFill>
              </a:rPr>
              <a:t>provide information and support in accessible ways to help people understand the different types of abuse, how to stay safe and what to do to raise a concern about the safety or well-being of an adult; and </a:t>
            </a:r>
          </a:p>
          <a:p>
            <a:pPr marL="514350" indent="-514350">
              <a:buFont typeface="+mj-lt"/>
              <a:buAutoNum type="arabicPeriod"/>
            </a:pPr>
            <a:r>
              <a:rPr lang="en-GB" sz="2300" dirty="0">
                <a:solidFill>
                  <a:schemeClr val="accent1">
                    <a:lumMod val="50000"/>
                  </a:schemeClr>
                </a:solidFill>
              </a:rPr>
              <a:t>address what has caused the abuse or neglect.</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46839"/>
            <a:ext cx="1723717" cy="811161"/>
          </a:xfrm>
          <a:prstGeom prst="rect">
            <a:avLst/>
          </a:prstGeom>
        </p:spPr>
      </p:pic>
    </p:spTree>
    <p:extLst>
      <p:ext uri="{BB962C8B-B14F-4D97-AF65-F5344CB8AC3E}">
        <p14:creationId xmlns:p14="http://schemas.microsoft.com/office/powerpoint/2010/main" val="2870850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chemeClr val="accent1">
                    <a:lumMod val="50000"/>
                  </a:schemeClr>
                </a:solidFill>
              </a:rPr>
              <a:t>6 Principles of Adult Safeguarding</a:t>
            </a:r>
          </a:p>
        </p:txBody>
      </p:sp>
      <p:sp>
        <p:nvSpPr>
          <p:cNvPr id="3" name="Content Placeholder 2"/>
          <p:cNvSpPr>
            <a:spLocks noGrp="1"/>
          </p:cNvSpPr>
          <p:nvPr>
            <p:ph idx="1"/>
          </p:nvPr>
        </p:nvSpPr>
        <p:spPr>
          <a:xfrm>
            <a:off x="838200" y="1489075"/>
            <a:ext cx="10515600" cy="4351338"/>
          </a:xfrm>
        </p:spPr>
        <p:txBody>
          <a:bodyPr>
            <a:normAutofit lnSpcReduction="10000"/>
          </a:bodyPr>
          <a:lstStyle/>
          <a:p>
            <a:pPr marL="0" indent="0">
              <a:buNone/>
            </a:pPr>
            <a:r>
              <a:rPr lang="en-GB" sz="2400" dirty="0">
                <a:solidFill>
                  <a:schemeClr val="accent1">
                    <a:lumMod val="50000"/>
                  </a:schemeClr>
                </a:solidFill>
              </a:rPr>
              <a:t>The Care Act 2014 describes 6 Principles of Adult Safeguarding:</a:t>
            </a:r>
          </a:p>
          <a:p>
            <a:pPr marL="0" indent="0">
              <a:buNone/>
            </a:pPr>
            <a:endParaRPr lang="en-GB" sz="2400" dirty="0">
              <a:solidFill>
                <a:schemeClr val="accent1">
                  <a:lumMod val="50000"/>
                </a:schemeClr>
              </a:solidFill>
            </a:endParaRPr>
          </a:p>
          <a:p>
            <a:r>
              <a:rPr lang="en-GB" sz="2400" b="1" dirty="0">
                <a:solidFill>
                  <a:schemeClr val="accent1">
                    <a:lumMod val="50000"/>
                  </a:schemeClr>
                </a:solidFill>
              </a:rPr>
              <a:t>Protec</a:t>
            </a:r>
            <a:r>
              <a:rPr lang="en-GB" sz="2400" b="1" dirty="0">
                <a:solidFill>
                  <a:schemeClr val="accent5">
                    <a:lumMod val="50000"/>
                  </a:schemeClr>
                </a:solidFill>
              </a:rPr>
              <a:t>tion</a:t>
            </a:r>
            <a:r>
              <a:rPr lang="en-GB" sz="2400" dirty="0">
                <a:solidFill>
                  <a:schemeClr val="accent5">
                    <a:lumMod val="50000"/>
                  </a:schemeClr>
                </a:solidFill>
              </a:rPr>
              <a:t> - Support and representation for those in greatest need.</a:t>
            </a:r>
          </a:p>
          <a:p>
            <a:r>
              <a:rPr lang="en-GB" sz="2400" b="1" dirty="0">
                <a:solidFill>
                  <a:schemeClr val="accent5">
                    <a:lumMod val="50000"/>
                  </a:schemeClr>
                </a:solidFill>
              </a:rPr>
              <a:t>Prevention</a:t>
            </a:r>
            <a:r>
              <a:rPr lang="en-GB" sz="2400" dirty="0">
                <a:solidFill>
                  <a:schemeClr val="accent5">
                    <a:lumMod val="50000"/>
                  </a:schemeClr>
                </a:solidFill>
              </a:rPr>
              <a:t> - It is better to take action before harm occurs</a:t>
            </a:r>
          </a:p>
          <a:p>
            <a:r>
              <a:rPr lang="en-GB" sz="2400" b="1" dirty="0">
                <a:solidFill>
                  <a:schemeClr val="accent5">
                    <a:lumMod val="50000"/>
                  </a:schemeClr>
                </a:solidFill>
              </a:rPr>
              <a:t>Empowerment</a:t>
            </a:r>
            <a:r>
              <a:rPr lang="en-GB" sz="2400" dirty="0">
                <a:solidFill>
                  <a:schemeClr val="accent5">
                    <a:lumMod val="50000"/>
                  </a:schemeClr>
                </a:solidFill>
              </a:rPr>
              <a:t> - People being supported and encouraged to make their own decisions and informed consent.</a:t>
            </a:r>
          </a:p>
          <a:p>
            <a:r>
              <a:rPr lang="en-GB" sz="2400" b="1" dirty="0">
                <a:solidFill>
                  <a:schemeClr val="accent5">
                    <a:lumMod val="50000"/>
                  </a:schemeClr>
                </a:solidFill>
              </a:rPr>
              <a:t>Partnership</a:t>
            </a:r>
            <a:r>
              <a:rPr lang="en-GB" sz="2400" dirty="0">
                <a:solidFill>
                  <a:schemeClr val="accent5">
                    <a:lumMod val="50000"/>
                  </a:schemeClr>
                </a:solidFill>
              </a:rPr>
              <a:t> - Local solutions through services working with their communities. Communities have a part to play in preventing, detecting and reporting neglect and abuse.</a:t>
            </a:r>
          </a:p>
          <a:p>
            <a:r>
              <a:rPr lang="en-GB" sz="2400" b="1" dirty="0">
                <a:solidFill>
                  <a:schemeClr val="accent5">
                    <a:lumMod val="50000"/>
                  </a:schemeClr>
                </a:solidFill>
              </a:rPr>
              <a:t>Proportionality</a:t>
            </a:r>
            <a:r>
              <a:rPr lang="en-GB" sz="2400" dirty="0">
                <a:solidFill>
                  <a:schemeClr val="accent5">
                    <a:lumMod val="50000"/>
                  </a:schemeClr>
                </a:solidFill>
              </a:rPr>
              <a:t> - The least intrusive response appropriate to the risk presented.</a:t>
            </a:r>
          </a:p>
          <a:p>
            <a:r>
              <a:rPr lang="en-GB" sz="2400" b="1" dirty="0">
                <a:solidFill>
                  <a:schemeClr val="accent5">
                    <a:lumMod val="50000"/>
                  </a:schemeClr>
                </a:solidFill>
              </a:rPr>
              <a:t>Accountability</a:t>
            </a:r>
            <a:r>
              <a:rPr lang="en-GB" sz="2400" dirty="0">
                <a:solidFill>
                  <a:schemeClr val="accent5">
                    <a:lumMod val="50000"/>
                  </a:schemeClr>
                </a:solidFill>
              </a:rPr>
              <a:t> - Accountability and transparency in delivering safeguarding.</a:t>
            </a:r>
          </a:p>
          <a:p>
            <a:endParaRPr lang="en-GB" sz="24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46839"/>
            <a:ext cx="1723717" cy="811161"/>
          </a:xfrm>
          <a:prstGeom prst="rect">
            <a:avLst/>
          </a:prstGeom>
        </p:spPr>
      </p:pic>
    </p:spTree>
    <p:extLst>
      <p:ext uri="{BB962C8B-B14F-4D97-AF65-F5344CB8AC3E}">
        <p14:creationId xmlns:p14="http://schemas.microsoft.com/office/powerpoint/2010/main" val="1967818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0" y="7110"/>
            <a:ext cx="12192000" cy="1186491"/>
          </a:xfrm>
        </p:spPr>
        <p:txBody>
          <a:bodyPr/>
          <a:lstStyle/>
          <a:p>
            <a:pPr algn="ctr"/>
            <a:r>
              <a:rPr lang="en-GB" altLang="en-US" b="1" dirty="0">
                <a:solidFill>
                  <a:schemeClr val="accent1">
                    <a:lumMod val="50000"/>
                  </a:schemeClr>
                </a:solidFill>
                <a:cs typeface="Tahoma" panose="020B0604030504040204" pitchFamily="34" charset="0"/>
              </a:rPr>
              <a:t>Safeguarding Adults – the ‘I’ Statements</a:t>
            </a:r>
          </a:p>
        </p:txBody>
      </p:sp>
      <p:sp>
        <p:nvSpPr>
          <p:cNvPr id="19459" name="Content Placeholder 2"/>
          <p:cNvSpPr>
            <a:spLocks noGrp="1"/>
          </p:cNvSpPr>
          <p:nvPr>
            <p:ph idx="1"/>
          </p:nvPr>
        </p:nvSpPr>
        <p:spPr bwMode="auto">
          <a:xfrm>
            <a:off x="734096" y="1306916"/>
            <a:ext cx="10619704" cy="1503273"/>
          </a:xfrm>
        </p:spPr>
        <p:txBody>
          <a:bodyPr wrap="square" numCol="1" anchor="t" anchorCtr="0" compatLnSpc="1">
            <a:prstTxWarp prst="textNoShape">
              <a:avLst/>
            </a:prstTxWarp>
            <a:noAutofit/>
          </a:bodyPr>
          <a:lstStyle/>
          <a:p>
            <a:pPr marL="0" indent="0">
              <a:buNone/>
            </a:pPr>
            <a:endParaRPr lang="en-GB" altLang="en-US" sz="24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altLang="en-US" sz="24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GB" altLang="en-US" sz="2400" dirty="0">
              <a:latin typeface="Tahoma" panose="020B0604030504040204" pitchFamily="34" charset="0"/>
              <a:ea typeface="Tahoma" panose="020B0604030504040204" pitchFamily="34" charset="0"/>
              <a:cs typeface="Tahoma" panose="020B0604030504040204" pitchFamily="34"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97155" y="2810189"/>
            <a:ext cx="2336723" cy="2550648"/>
          </a:xfrm>
          <a:prstGeom prst="rect">
            <a:avLst/>
          </a:prstGeom>
        </p:spPr>
      </p:pic>
      <p:sp>
        <p:nvSpPr>
          <p:cNvPr id="4" name="Oval Callout 3"/>
          <p:cNvSpPr/>
          <p:nvPr/>
        </p:nvSpPr>
        <p:spPr>
          <a:xfrm>
            <a:off x="8005210" y="819708"/>
            <a:ext cx="3542321" cy="1870231"/>
          </a:xfrm>
          <a:prstGeom prst="wedgeEllipseCallout">
            <a:avLst>
              <a:gd name="adj1" fmla="val -62884"/>
              <a:gd name="adj2" fmla="val 5934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 receive clear and simple information about what abuse is, how to recognise the signs and what I can do to seek help.”</a:t>
            </a:r>
          </a:p>
        </p:txBody>
      </p:sp>
      <p:sp>
        <p:nvSpPr>
          <p:cNvPr id="5" name="Oval Callout 4"/>
          <p:cNvSpPr/>
          <p:nvPr/>
        </p:nvSpPr>
        <p:spPr>
          <a:xfrm>
            <a:off x="4082685" y="759783"/>
            <a:ext cx="3922525" cy="1990082"/>
          </a:xfrm>
          <a:prstGeom prst="wedgeEllipseCallout">
            <a:avLst>
              <a:gd name="adj1" fmla="val -5041"/>
              <a:gd name="adj2" fmla="val 6991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 get help and support to report abuse and neglect. I get help so that I am able to take part in the safeguarding process to the extent to which I want.”</a:t>
            </a:r>
          </a:p>
        </p:txBody>
      </p:sp>
      <p:sp>
        <p:nvSpPr>
          <p:cNvPr id="7" name="Cloud Callout 6"/>
          <p:cNvSpPr/>
          <p:nvPr/>
        </p:nvSpPr>
        <p:spPr>
          <a:xfrm>
            <a:off x="1017127" y="802187"/>
            <a:ext cx="2979174" cy="2163721"/>
          </a:xfrm>
          <a:prstGeom prst="cloudCallout">
            <a:avLst>
              <a:gd name="adj1" fmla="val 55404"/>
              <a:gd name="adj2" fmla="val 4205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 understand the role of everyone involved in my life and so do they.”</a:t>
            </a:r>
          </a:p>
        </p:txBody>
      </p:sp>
      <p:sp>
        <p:nvSpPr>
          <p:cNvPr id="8" name="Rounded Rectangular Callout 7"/>
          <p:cNvSpPr/>
          <p:nvPr/>
        </p:nvSpPr>
        <p:spPr>
          <a:xfrm>
            <a:off x="538065" y="3174028"/>
            <a:ext cx="4105470" cy="1331675"/>
          </a:xfrm>
          <a:prstGeom prst="wedgeRoundRectCallout">
            <a:avLst>
              <a:gd name="adj1" fmla="val 68303"/>
              <a:gd name="adj2" fmla="val -859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 am sure that the professionals will work in my interest, as I see them and they will only get involved as much as needed.”</a:t>
            </a:r>
          </a:p>
        </p:txBody>
      </p:sp>
      <p:sp>
        <p:nvSpPr>
          <p:cNvPr id="10" name="Cloud Callout 9"/>
          <p:cNvSpPr/>
          <p:nvPr/>
        </p:nvSpPr>
        <p:spPr>
          <a:xfrm>
            <a:off x="7388901" y="3080780"/>
            <a:ext cx="4833174" cy="2280057"/>
          </a:xfrm>
          <a:prstGeom prst="cloudCallout">
            <a:avLst>
              <a:gd name="adj1" fmla="val -58671"/>
              <a:gd name="adj2" fmla="val -2353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dirty="0">
                <a:ea typeface="Tahoma" panose="020B0604030504040204" pitchFamily="34" charset="0"/>
                <a:cs typeface="Tahoma" panose="020B0604030504040204" pitchFamily="34" charset="0"/>
              </a:rPr>
              <a:t>“I am asked what I</a:t>
            </a:r>
            <a:r>
              <a:rPr lang="en-US" altLang="en-US" sz="2400" dirty="0">
                <a:ea typeface="Tahoma" panose="020B0604030504040204" pitchFamily="34" charset="0"/>
                <a:cs typeface="Tahoma" panose="020B0604030504040204" pitchFamily="34" charset="0"/>
              </a:rPr>
              <a:t> </a:t>
            </a:r>
            <a:r>
              <a:rPr lang="en-US" altLang="en-US" dirty="0">
                <a:ea typeface="Tahoma" panose="020B0604030504040204" pitchFamily="34" charset="0"/>
                <a:cs typeface="Tahoma" panose="020B0604030504040204" pitchFamily="34" charset="0"/>
              </a:rPr>
              <a:t>want as the outcomes from the safeguarding process and these directly inform what happens.”</a:t>
            </a:r>
          </a:p>
          <a:p>
            <a:pPr algn="ctr"/>
            <a:endParaRPr lang="en-GB" dirty="0"/>
          </a:p>
        </p:txBody>
      </p:sp>
      <p:sp>
        <p:nvSpPr>
          <p:cNvPr id="11" name="Rounded Rectangular Callout 10"/>
          <p:cNvSpPr/>
          <p:nvPr/>
        </p:nvSpPr>
        <p:spPr>
          <a:xfrm>
            <a:off x="2768843" y="5241156"/>
            <a:ext cx="5176684" cy="1579465"/>
          </a:xfrm>
          <a:prstGeom prst="wedgeRoundRectCallout">
            <a:avLst>
              <a:gd name="adj1" fmla="val -4024"/>
              <a:gd name="adj2" fmla="val -6355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 know that staff treat any personal and sensitive information in confidence, only sharing what is necessary. I am confident that professionals will work together and with me to get the best result for me.”</a:t>
            </a:r>
          </a:p>
          <a:p>
            <a:pPr algn="ctr"/>
            <a:endParaRPr lang="en-GB" dirty="0"/>
          </a:p>
        </p:txBody>
      </p:sp>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046839"/>
            <a:ext cx="1723717" cy="811161"/>
          </a:xfrm>
          <a:prstGeom prst="rect">
            <a:avLst/>
          </a:prstGeom>
        </p:spPr>
      </p:pic>
    </p:spTree>
    <p:extLst>
      <p:ext uri="{BB962C8B-B14F-4D97-AF65-F5344CB8AC3E}">
        <p14:creationId xmlns:p14="http://schemas.microsoft.com/office/powerpoint/2010/main" val="11887181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8145</TotalTime>
  <Words>3866</Words>
  <Application>Microsoft Office PowerPoint</Application>
  <PresentationFormat>Widescreen</PresentationFormat>
  <Paragraphs>463</Paragraphs>
  <Slides>40</Slides>
  <Notes>37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Arial</vt:lpstr>
      <vt:lpstr>Calibri</vt:lpstr>
      <vt:lpstr>Calibri Light</vt:lpstr>
      <vt:lpstr>Tahoma</vt:lpstr>
      <vt:lpstr>Wingdings</vt:lpstr>
      <vt:lpstr>Office Theme</vt:lpstr>
      <vt:lpstr>Safeguarding Adults Awareness Training</vt:lpstr>
      <vt:lpstr>Housekeeping</vt:lpstr>
      <vt:lpstr>Ground Rules</vt:lpstr>
      <vt:lpstr>Overall Aims</vt:lpstr>
      <vt:lpstr>What does Safeguarding mean?</vt:lpstr>
      <vt:lpstr>Who do Safeguarding duties apply to?</vt:lpstr>
      <vt:lpstr>The Aims of Adult Safeguarding are to:</vt:lpstr>
      <vt:lpstr>6 Principles of Adult Safeguarding</vt:lpstr>
      <vt:lpstr>Safeguarding Adults – the ‘I’ Statements</vt:lpstr>
      <vt:lpstr>Exercise One</vt:lpstr>
      <vt:lpstr>Definitions of Abuse</vt:lpstr>
      <vt:lpstr>PowerPoint Presentation</vt:lpstr>
      <vt:lpstr>Physical Abuse</vt:lpstr>
      <vt:lpstr>Sexual Abuse</vt:lpstr>
      <vt:lpstr>Psychological or Emotional Abuse</vt:lpstr>
      <vt:lpstr>Financial/ Material Abuse</vt:lpstr>
      <vt:lpstr>Neglect and Acts of Omission</vt:lpstr>
      <vt:lpstr>Self-Neglect</vt:lpstr>
      <vt:lpstr>Modern Slavery</vt:lpstr>
      <vt:lpstr>Domestic Abuse</vt:lpstr>
      <vt:lpstr>Discriminatory Abuse</vt:lpstr>
      <vt:lpstr>Organisational Abuse</vt:lpstr>
      <vt:lpstr>How to recognise when abuse is taking place</vt:lpstr>
      <vt:lpstr>Who Might Pose a Risk?</vt:lpstr>
      <vt:lpstr>Prevention and Minimising of Abuse </vt:lpstr>
      <vt:lpstr>PowerPoint Presentation</vt:lpstr>
      <vt:lpstr>PowerPoint Presentation</vt:lpstr>
      <vt:lpstr>PowerPoint Presentation</vt:lpstr>
      <vt:lpstr>What should Elaine do?</vt:lpstr>
      <vt:lpstr>What to do if someone discloses abuse to you</vt:lpstr>
      <vt:lpstr>A refusal of help</vt:lpstr>
      <vt:lpstr>Guidance - Consent</vt:lpstr>
      <vt:lpstr>Guidance - Consent</vt:lpstr>
      <vt:lpstr>Legal Framework</vt:lpstr>
      <vt:lpstr>Procedures and Pathways:</vt:lpstr>
      <vt:lpstr>Immediate action</vt:lpstr>
      <vt:lpstr>Desired outcomes  (or what do you want to happen?)</vt:lpstr>
      <vt:lpstr>Multi-Agency Safeguarding Hub (MASH)</vt:lpstr>
      <vt:lpstr>Recap</vt:lpstr>
      <vt:lpstr>Session feedback/ questions</vt:lpstr>
    </vt:vector>
  </TitlesOfParts>
  <Company>NCC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Safeguarding Adults Referrer Training</dc:title>
  <dc:creator>Paul Hughes</dc:creator>
  <cp:lastModifiedBy>Diana Knight</cp:lastModifiedBy>
  <cp:revision>237</cp:revision>
  <cp:lastPrinted>2019-05-13T10:00:06Z</cp:lastPrinted>
  <dcterms:created xsi:type="dcterms:W3CDTF">2017-01-09T16:05:22Z</dcterms:created>
  <dcterms:modified xsi:type="dcterms:W3CDTF">2019-08-07T12:14:52Z</dcterms:modified>
</cp:coreProperties>
</file>